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79" r:id="rId2"/>
    <p:sldMasterId id="2147483681" r:id="rId3"/>
    <p:sldMasterId id="2147483695" r:id="rId4"/>
  </p:sldMasterIdLst>
  <p:notesMasterIdLst>
    <p:notesMasterId r:id="rId43"/>
  </p:notesMasterIdLst>
  <p:sldIdLst>
    <p:sldId id="298" r:id="rId5"/>
    <p:sldId id="287" r:id="rId6"/>
    <p:sldId id="260" r:id="rId7"/>
    <p:sldId id="282" r:id="rId8"/>
    <p:sldId id="262" r:id="rId9"/>
    <p:sldId id="263" r:id="rId10"/>
    <p:sldId id="257" r:id="rId11"/>
    <p:sldId id="259" r:id="rId12"/>
    <p:sldId id="258" r:id="rId13"/>
    <p:sldId id="281" r:id="rId14"/>
    <p:sldId id="265" r:id="rId15"/>
    <p:sldId id="264" r:id="rId16"/>
    <p:sldId id="266" r:id="rId17"/>
    <p:sldId id="267" r:id="rId18"/>
    <p:sldId id="268" r:id="rId19"/>
    <p:sldId id="270" r:id="rId20"/>
    <p:sldId id="269" r:id="rId21"/>
    <p:sldId id="289" r:id="rId22"/>
    <p:sldId id="271" r:id="rId23"/>
    <p:sldId id="273" r:id="rId24"/>
    <p:sldId id="283" r:id="rId25"/>
    <p:sldId id="284" r:id="rId26"/>
    <p:sldId id="272" r:id="rId27"/>
    <p:sldId id="276" r:id="rId28"/>
    <p:sldId id="288" r:id="rId29"/>
    <p:sldId id="290" r:id="rId30"/>
    <p:sldId id="291" r:id="rId31"/>
    <p:sldId id="292" r:id="rId32"/>
    <p:sldId id="293" r:id="rId33"/>
    <p:sldId id="285" r:id="rId34"/>
    <p:sldId id="294" r:id="rId35"/>
    <p:sldId id="277" r:id="rId36"/>
    <p:sldId id="279" r:id="rId37"/>
    <p:sldId id="295" r:id="rId38"/>
    <p:sldId id="296" r:id="rId39"/>
    <p:sldId id="286" r:id="rId40"/>
    <p:sldId id="280" r:id="rId41"/>
    <p:sldId id="27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5179CD5-5F08-41AE-AB4A-FA2A4E530FFD}">
          <p14:sldIdLst>
            <p14:sldId id="298"/>
            <p14:sldId id="287"/>
          </p14:sldIdLst>
        </p14:section>
        <p14:section name="Introduction" id="{F21A5EF5-304A-4A2B-8BAD-4B09B30AB6F1}">
          <p14:sldIdLst>
            <p14:sldId id="260"/>
            <p14:sldId id="282"/>
            <p14:sldId id="262"/>
          </p14:sldIdLst>
        </p14:section>
        <p14:section name="Quick review of why Node.js vs others" id="{AB10314C-FEB1-45BF-AB00-056BA16075D4}">
          <p14:sldIdLst>
            <p14:sldId id="263"/>
            <p14:sldId id="257"/>
            <p14:sldId id="259"/>
            <p14:sldId id="258"/>
            <p14:sldId id="281"/>
          </p14:sldIdLst>
        </p14:section>
        <p14:section name="Non-blocking i/o and async programming" id="{524A4AB2-81A0-44D9-B74B-0233E7753C63}">
          <p14:sldIdLst>
            <p14:sldId id="265"/>
            <p14:sldId id="264"/>
            <p14:sldId id="266"/>
            <p14:sldId id="267"/>
            <p14:sldId id="268"/>
          </p14:sldIdLst>
        </p14:section>
        <p14:section name="Events vs Callbacks vs Promises vs co-Routines vs …" id="{44CE24E9-FB95-480F-AAA8-8619A9BC4F8C}">
          <p14:sldIdLst>
            <p14:sldId id="270"/>
            <p14:sldId id="269"/>
          </p14:sldIdLst>
        </p14:section>
        <p14:section name="callbacks - async" id="{E085BCED-A3F1-44EA-A281-6B96F631B6F3}">
          <p14:sldIdLst>
            <p14:sldId id="289"/>
            <p14:sldId id="271"/>
            <p14:sldId id="273"/>
            <p14:sldId id="283"/>
            <p14:sldId id="284"/>
            <p14:sldId id="272"/>
            <p14:sldId id="276"/>
          </p14:sldIdLst>
        </p14:section>
        <p14:section name="Promises" id="{30AD2F7F-2EA4-482D-88B9-4F30087C92C0}">
          <p14:sldIdLst>
            <p14:sldId id="288"/>
            <p14:sldId id="290"/>
            <p14:sldId id="291"/>
            <p14:sldId id="292"/>
            <p14:sldId id="293"/>
            <p14:sldId id="285"/>
            <p14:sldId id="294"/>
          </p14:sldIdLst>
        </p14:section>
        <p14:section name="Generators - ES6 feature" id="{013FAAA1-F056-4250-A2C3-126758E4A56F}">
          <p14:sldIdLst>
            <p14:sldId id="277"/>
            <p14:sldId id="279"/>
            <p14:sldId id="295"/>
            <p14:sldId id="296"/>
          </p14:sldIdLst>
        </p14:section>
        <p14:section name="Go" id="{0223C1D1-742C-4861-81E0-61DAFB445091}">
          <p14:sldIdLst>
            <p14:sldId id="286"/>
          </p14:sldIdLst>
        </p14:section>
        <p14:section name="Conclusion" id="{AFE41FA3-09BC-4393-BA7D-A3CE30496DA0}">
          <p14:sldIdLst>
            <p14:sldId id="280"/>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60920" autoAdjust="0"/>
  </p:normalViewPr>
  <p:slideViewPr>
    <p:cSldViewPr snapToGrid="0">
      <p:cViewPr varScale="1">
        <p:scale>
          <a:sx n="63" d="100"/>
          <a:sy n="63" d="100"/>
        </p:scale>
        <p:origin x="9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A7711-AD88-476D-BC80-B4A86D432669}"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en-US"/>
        </a:p>
      </dgm:t>
    </dgm:pt>
    <dgm:pt modelId="{5C573426-D1C7-4CF9-A58B-2E4F23E5931F}">
      <dgm:prSet phldrT="[Text]"/>
      <dgm:spPr>
        <a:solidFill>
          <a:srgbClr val="0070C0"/>
        </a:solidFill>
      </dgm:spPr>
      <dgm:t>
        <a:bodyPr/>
        <a:lstStyle/>
        <a:p>
          <a:r>
            <a:rPr lang="en-US" dirty="0" smtClean="0"/>
            <a:t>Pending</a:t>
          </a:r>
          <a:endParaRPr lang="en-US" dirty="0"/>
        </a:p>
      </dgm:t>
    </dgm:pt>
    <dgm:pt modelId="{901C83AB-F7DF-4D0A-B2B4-E01581BE4C9E}" type="parTrans" cxnId="{A75D8917-BD88-40DB-9376-83F4912886CB}">
      <dgm:prSet/>
      <dgm:spPr/>
      <dgm:t>
        <a:bodyPr/>
        <a:lstStyle/>
        <a:p>
          <a:endParaRPr lang="en-US"/>
        </a:p>
      </dgm:t>
    </dgm:pt>
    <dgm:pt modelId="{A3052116-ECB8-4894-B065-9D40D47CEF5D}" type="sibTrans" cxnId="{A75D8917-BD88-40DB-9376-83F4912886CB}">
      <dgm:prSet/>
      <dgm:spPr/>
      <dgm:t>
        <a:bodyPr/>
        <a:lstStyle/>
        <a:p>
          <a:endParaRPr lang="en-US"/>
        </a:p>
      </dgm:t>
    </dgm:pt>
    <dgm:pt modelId="{27828398-5811-45E4-A7A1-27343DC55A9A}">
      <dgm:prSet phldrT="[Text]"/>
      <dgm:spPr>
        <a:solidFill>
          <a:srgbClr val="00B050"/>
        </a:solidFill>
      </dgm:spPr>
      <dgm:t>
        <a:bodyPr/>
        <a:lstStyle/>
        <a:p>
          <a:r>
            <a:rPr lang="en-US" dirty="0" smtClean="0"/>
            <a:t>Fulfilled</a:t>
          </a:r>
          <a:endParaRPr lang="en-US" dirty="0"/>
        </a:p>
      </dgm:t>
    </dgm:pt>
    <dgm:pt modelId="{7998CDF0-2775-4793-A8FA-3AAC208D7784}" type="parTrans" cxnId="{2D04C234-DFFD-4C4D-92BE-2EE6090C2BF4}">
      <dgm:prSet/>
      <dgm:spPr>
        <a:ln w="76200">
          <a:tailEnd type="triangle"/>
        </a:ln>
      </dgm:spPr>
      <dgm:t>
        <a:bodyPr/>
        <a:lstStyle/>
        <a:p>
          <a:endParaRPr lang="en-US"/>
        </a:p>
      </dgm:t>
    </dgm:pt>
    <dgm:pt modelId="{71AB9BE3-3B1F-4E2E-9D01-C8062558E857}" type="sibTrans" cxnId="{2D04C234-DFFD-4C4D-92BE-2EE6090C2BF4}">
      <dgm:prSet/>
      <dgm:spPr/>
      <dgm:t>
        <a:bodyPr/>
        <a:lstStyle/>
        <a:p>
          <a:endParaRPr lang="en-US"/>
        </a:p>
      </dgm:t>
    </dgm:pt>
    <dgm:pt modelId="{9A9DD458-2447-460F-83A5-1B5F0B1CA462}">
      <dgm:prSet phldrT="[Text]"/>
      <dgm:spPr>
        <a:solidFill>
          <a:srgbClr val="C00000"/>
        </a:solidFill>
      </dgm:spPr>
      <dgm:t>
        <a:bodyPr/>
        <a:lstStyle/>
        <a:p>
          <a:r>
            <a:rPr lang="en-US" dirty="0" smtClean="0"/>
            <a:t>Rejected</a:t>
          </a:r>
          <a:endParaRPr lang="en-US" dirty="0"/>
        </a:p>
      </dgm:t>
    </dgm:pt>
    <dgm:pt modelId="{9CF1F15D-FF78-4798-9E64-7267100BD2E7}" type="parTrans" cxnId="{D8AB77FC-CBD6-4AE8-803A-AD528F41EA12}">
      <dgm:prSet/>
      <dgm:spPr>
        <a:ln w="76200">
          <a:tailEnd type="triangle"/>
        </a:ln>
      </dgm:spPr>
      <dgm:t>
        <a:bodyPr/>
        <a:lstStyle/>
        <a:p>
          <a:endParaRPr lang="en-US"/>
        </a:p>
      </dgm:t>
    </dgm:pt>
    <dgm:pt modelId="{D89F04F7-6ECD-43F8-A99C-BFEECE488AAB}" type="sibTrans" cxnId="{D8AB77FC-CBD6-4AE8-803A-AD528F41EA12}">
      <dgm:prSet/>
      <dgm:spPr/>
      <dgm:t>
        <a:bodyPr/>
        <a:lstStyle/>
        <a:p>
          <a:endParaRPr lang="en-US"/>
        </a:p>
      </dgm:t>
    </dgm:pt>
    <dgm:pt modelId="{38287140-B138-453C-9744-220676E6002C}" type="pres">
      <dgm:prSet presAssocID="{E51A7711-AD88-476D-BC80-B4A86D432669}" presName="Name0" presStyleCnt="0">
        <dgm:presLayoutVars>
          <dgm:chMax val="1"/>
          <dgm:chPref val="1"/>
          <dgm:dir/>
          <dgm:animOne val="branch"/>
          <dgm:animLvl val="lvl"/>
        </dgm:presLayoutVars>
      </dgm:prSet>
      <dgm:spPr/>
      <dgm:t>
        <a:bodyPr/>
        <a:lstStyle/>
        <a:p>
          <a:endParaRPr lang="en-US"/>
        </a:p>
      </dgm:t>
    </dgm:pt>
    <dgm:pt modelId="{BA14D2BD-0B3D-4971-A21E-21BDF6D7E152}" type="pres">
      <dgm:prSet presAssocID="{5C573426-D1C7-4CF9-A58B-2E4F23E5931F}" presName="singleCycle" presStyleCnt="0"/>
      <dgm:spPr/>
    </dgm:pt>
    <dgm:pt modelId="{3275D896-2EDF-4F6E-A632-49000CF03234}" type="pres">
      <dgm:prSet presAssocID="{5C573426-D1C7-4CF9-A58B-2E4F23E5931F}" presName="singleCenter" presStyleLbl="node1" presStyleIdx="0" presStyleCnt="3" custScaleX="195972" custLinFactNeighborX="-73616" custLinFactNeighborY="63">
        <dgm:presLayoutVars>
          <dgm:chMax val="7"/>
          <dgm:chPref val="7"/>
        </dgm:presLayoutVars>
      </dgm:prSet>
      <dgm:spPr/>
      <dgm:t>
        <a:bodyPr/>
        <a:lstStyle/>
        <a:p>
          <a:endParaRPr lang="en-US"/>
        </a:p>
      </dgm:t>
    </dgm:pt>
    <dgm:pt modelId="{CB7DA74E-3A86-4784-9718-5839C9D57469}" type="pres">
      <dgm:prSet presAssocID="{7998CDF0-2775-4793-A8FA-3AAC208D7784}" presName="Name56" presStyleLbl="parChTrans1D2" presStyleIdx="0" presStyleCnt="2"/>
      <dgm:spPr/>
      <dgm:t>
        <a:bodyPr/>
        <a:lstStyle/>
        <a:p>
          <a:endParaRPr lang="en-US"/>
        </a:p>
      </dgm:t>
    </dgm:pt>
    <dgm:pt modelId="{2A19E630-41AA-4271-9FBC-A8A9239930B3}" type="pres">
      <dgm:prSet presAssocID="{27828398-5811-45E4-A7A1-27343DC55A9A}" presName="text0" presStyleLbl="node1" presStyleIdx="1" presStyleCnt="3" custScaleX="286450" custScaleY="200810" custRadScaleRad="146915" custRadScaleInc="68662">
        <dgm:presLayoutVars>
          <dgm:bulletEnabled val="1"/>
        </dgm:presLayoutVars>
      </dgm:prSet>
      <dgm:spPr/>
      <dgm:t>
        <a:bodyPr/>
        <a:lstStyle/>
        <a:p>
          <a:endParaRPr lang="en-US"/>
        </a:p>
      </dgm:t>
    </dgm:pt>
    <dgm:pt modelId="{1253804C-AD58-41E8-B3DB-84C250054EBB}" type="pres">
      <dgm:prSet presAssocID="{9CF1F15D-FF78-4798-9E64-7267100BD2E7}" presName="Name56" presStyleLbl="parChTrans1D2" presStyleIdx="1" presStyleCnt="2"/>
      <dgm:spPr/>
      <dgm:t>
        <a:bodyPr/>
        <a:lstStyle/>
        <a:p>
          <a:endParaRPr lang="en-US"/>
        </a:p>
      </dgm:t>
    </dgm:pt>
    <dgm:pt modelId="{D7FE1D76-60D0-4132-B52B-00030F892152}" type="pres">
      <dgm:prSet presAssocID="{9A9DD458-2447-460F-83A5-1B5F0B1CA462}" presName="text0" presStyleLbl="node1" presStyleIdx="2" presStyleCnt="3" custScaleX="308808" custScaleY="198417" custRadScaleRad="150993" custRadScaleInc="-68230">
        <dgm:presLayoutVars>
          <dgm:bulletEnabled val="1"/>
        </dgm:presLayoutVars>
      </dgm:prSet>
      <dgm:spPr/>
      <dgm:t>
        <a:bodyPr/>
        <a:lstStyle/>
        <a:p>
          <a:endParaRPr lang="en-US"/>
        </a:p>
      </dgm:t>
    </dgm:pt>
  </dgm:ptLst>
  <dgm:cxnLst>
    <dgm:cxn modelId="{8A9063D3-8D7D-4DF8-8734-D10552110B3C}" type="presOf" srcId="{5C573426-D1C7-4CF9-A58B-2E4F23E5931F}" destId="{3275D896-2EDF-4F6E-A632-49000CF03234}" srcOrd="0" destOrd="0" presId="urn:microsoft.com/office/officeart/2008/layout/RadialCluster"/>
    <dgm:cxn modelId="{D8AB77FC-CBD6-4AE8-803A-AD528F41EA12}" srcId="{5C573426-D1C7-4CF9-A58B-2E4F23E5931F}" destId="{9A9DD458-2447-460F-83A5-1B5F0B1CA462}" srcOrd="1" destOrd="0" parTransId="{9CF1F15D-FF78-4798-9E64-7267100BD2E7}" sibTransId="{D89F04F7-6ECD-43F8-A99C-BFEECE488AAB}"/>
    <dgm:cxn modelId="{2D04C234-DFFD-4C4D-92BE-2EE6090C2BF4}" srcId="{5C573426-D1C7-4CF9-A58B-2E4F23E5931F}" destId="{27828398-5811-45E4-A7A1-27343DC55A9A}" srcOrd="0" destOrd="0" parTransId="{7998CDF0-2775-4793-A8FA-3AAC208D7784}" sibTransId="{71AB9BE3-3B1F-4E2E-9D01-C8062558E857}"/>
    <dgm:cxn modelId="{64E9DAF0-1CC4-4A3F-A763-3CB6D657A932}" type="presOf" srcId="{7998CDF0-2775-4793-A8FA-3AAC208D7784}" destId="{CB7DA74E-3A86-4784-9718-5839C9D57469}" srcOrd="0" destOrd="0" presId="urn:microsoft.com/office/officeart/2008/layout/RadialCluster"/>
    <dgm:cxn modelId="{7350AD43-7B64-4615-85C5-22DF6CC08313}" type="presOf" srcId="{9A9DD458-2447-460F-83A5-1B5F0B1CA462}" destId="{D7FE1D76-60D0-4132-B52B-00030F892152}" srcOrd="0" destOrd="0" presId="urn:microsoft.com/office/officeart/2008/layout/RadialCluster"/>
    <dgm:cxn modelId="{2D0A0840-5CA6-45DB-BF74-D865D37C0756}" type="presOf" srcId="{9CF1F15D-FF78-4798-9E64-7267100BD2E7}" destId="{1253804C-AD58-41E8-B3DB-84C250054EBB}" srcOrd="0" destOrd="0" presId="urn:microsoft.com/office/officeart/2008/layout/RadialCluster"/>
    <dgm:cxn modelId="{8942F0B6-F924-4382-AEC7-D6AABCC734C4}" type="presOf" srcId="{E51A7711-AD88-476D-BC80-B4A86D432669}" destId="{38287140-B138-453C-9744-220676E6002C}" srcOrd="0" destOrd="0" presId="urn:microsoft.com/office/officeart/2008/layout/RadialCluster"/>
    <dgm:cxn modelId="{A75D8917-BD88-40DB-9376-83F4912886CB}" srcId="{E51A7711-AD88-476D-BC80-B4A86D432669}" destId="{5C573426-D1C7-4CF9-A58B-2E4F23E5931F}" srcOrd="0" destOrd="0" parTransId="{901C83AB-F7DF-4D0A-B2B4-E01581BE4C9E}" sibTransId="{A3052116-ECB8-4894-B065-9D40D47CEF5D}"/>
    <dgm:cxn modelId="{54D9D564-E388-458D-BF03-41D32F63CC2D}" type="presOf" srcId="{27828398-5811-45E4-A7A1-27343DC55A9A}" destId="{2A19E630-41AA-4271-9FBC-A8A9239930B3}" srcOrd="0" destOrd="0" presId="urn:microsoft.com/office/officeart/2008/layout/RadialCluster"/>
    <dgm:cxn modelId="{27F03D7B-2F21-45E8-8FC5-EAD191A9C9F9}" type="presParOf" srcId="{38287140-B138-453C-9744-220676E6002C}" destId="{BA14D2BD-0B3D-4971-A21E-21BDF6D7E152}" srcOrd="0" destOrd="0" presId="urn:microsoft.com/office/officeart/2008/layout/RadialCluster"/>
    <dgm:cxn modelId="{67B05A7B-2B67-4982-8D52-1A20058442B5}" type="presParOf" srcId="{BA14D2BD-0B3D-4971-A21E-21BDF6D7E152}" destId="{3275D896-2EDF-4F6E-A632-49000CF03234}" srcOrd="0" destOrd="0" presId="urn:microsoft.com/office/officeart/2008/layout/RadialCluster"/>
    <dgm:cxn modelId="{D9213AA4-C21E-4836-A5BC-ABF45264F5AA}" type="presParOf" srcId="{BA14D2BD-0B3D-4971-A21E-21BDF6D7E152}" destId="{CB7DA74E-3A86-4784-9718-5839C9D57469}" srcOrd="1" destOrd="0" presId="urn:microsoft.com/office/officeart/2008/layout/RadialCluster"/>
    <dgm:cxn modelId="{AE9DAF44-4182-463F-A09D-CB9E70E2E0E5}" type="presParOf" srcId="{BA14D2BD-0B3D-4971-A21E-21BDF6D7E152}" destId="{2A19E630-41AA-4271-9FBC-A8A9239930B3}" srcOrd="2" destOrd="0" presId="urn:microsoft.com/office/officeart/2008/layout/RadialCluster"/>
    <dgm:cxn modelId="{4C9A6E9F-ED7E-4868-9585-59FF6BA24A31}" type="presParOf" srcId="{BA14D2BD-0B3D-4971-A21E-21BDF6D7E152}" destId="{1253804C-AD58-41E8-B3DB-84C250054EBB}" srcOrd="3" destOrd="0" presId="urn:microsoft.com/office/officeart/2008/layout/RadialCluster"/>
    <dgm:cxn modelId="{A5A2A559-F377-4578-9469-19D6CDC56318}" type="presParOf" srcId="{BA14D2BD-0B3D-4971-A21E-21BDF6D7E152}" destId="{D7FE1D76-60D0-4132-B52B-00030F892152}"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5D896-2EDF-4F6E-A632-49000CF03234}">
      <dsp:nvSpPr>
        <dsp:cNvPr id="0" name=""/>
        <dsp:cNvSpPr/>
      </dsp:nvSpPr>
      <dsp:spPr>
        <a:xfrm>
          <a:off x="1281563" y="1676673"/>
          <a:ext cx="2802749" cy="1430178"/>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Pending</a:t>
          </a:r>
          <a:endParaRPr lang="en-US" sz="3500" kern="1200" dirty="0"/>
        </a:p>
      </dsp:txBody>
      <dsp:txXfrm>
        <a:off x="1351379" y="1746489"/>
        <a:ext cx="2663117" cy="1290546"/>
      </dsp:txXfrm>
    </dsp:sp>
    <dsp:sp modelId="{CB7DA74E-3A86-4784-9718-5839C9D57469}">
      <dsp:nvSpPr>
        <dsp:cNvPr id="0" name=""/>
        <dsp:cNvSpPr/>
      </dsp:nvSpPr>
      <dsp:spPr>
        <a:xfrm rot="20753332">
          <a:off x="4045499" y="1725869"/>
          <a:ext cx="2572588" cy="0"/>
        </a:xfrm>
        <a:custGeom>
          <a:avLst/>
          <a:gdLst/>
          <a:ahLst/>
          <a:cxnLst/>
          <a:rect l="0" t="0" r="0" b="0"/>
          <a:pathLst>
            <a:path>
              <a:moveTo>
                <a:pt x="0" y="0"/>
              </a:moveTo>
              <a:lnTo>
                <a:pt x="2572588"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2A19E630-41AA-4271-9FBC-A8A9239930B3}">
      <dsp:nvSpPr>
        <dsp:cNvPr id="0" name=""/>
        <dsp:cNvSpPr/>
      </dsp:nvSpPr>
      <dsp:spPr>
        <a:xfrm>
          <a:off x="6579273" y="105156"/>
          <a:ext cx="2744820" cy="192420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Fulfilled</a:t>
          </a:r>
          <a:endParaRPr lang="en-US" sz="3500" kern="1200" dirty="0"/>
        </a:p>
      </dsp:txBody>
      <dsp:txXfrm>
        <a:off x="6673205" y="199088"/>
        <a:ext cx="2556956" cy="1736336"/>
      </dsp:txXfrm>
    </dsp:sp>
    <dsp:sp modelId="{1253804C-AD58-41E8-B3DB-84C250054EBB}">
      <dsp:nvSpPr>
        <dsp:cNvPr id="0" name=""/>
        <dsp:cNvSpPr/>
      </dsp:nvSpPr>
      <dsp:spPr>
        <a:xfrm rot="867387">
          <a:off x="4044308" y="3068472"/>
          <a:ext cx="2527002" cy="0"/>
        </a:xfrm>
        <a:custGeom>
          <a:avLst/>
          <a:gdLst/>
          <a:ahLst/>
          <a:cxnLst/>
          <a:rect l="0" t="0" r="0" b="0"/>
          <a:pathLst>
            <a:path>
              <a:moveTo>
                <a:pt x="0" y="0"/>
              </a:moveTo>
              <a:lnTo>
                <a:pt x="2527002"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D7FE1D76-60D0-4132-B52B-00030F892152}">
      <dsp:nvSpPr>
        <dsp:cNvPr id="0" name=""/>
        <dsp:cNvSpPr/>
      </dsp:nvSpPr>
      <dsp:spPr>
        <a:xfrm>
          <a:off x="6531305" y="2814694"/>
          <a:ext cx="2959058" cy="1901270"/>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Rejected</a:t>
          </a:r>
          <a:endParaRPr lang="en-US" sz="3500" kern="1200" dirty="0"/>
        </a:p>
      </dsp:txBody>
      <dsp:txXfrm>
        <a:off x="6624117" y="2907506"/>
        <a:ext cx="2773434" cy="171564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7730-8295-444A-B52B-C15E9BB48443}" type="datetimeFigureOut">
              <a:rPr lang="en-US" smtClean="0"/>
              <a:t>7/20/2015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DF064-0782-450D-A0E1-F94692C3840E}" type="slidenum">
              <a:rPr lang="en-US" smtClean="0"/>
              <a:t>‹#›</a:t>
            </a:fld>
            <a:endParaRPr lang="en-US"/>
          </a:p>
        </p:txBody>
      </p:sp>
    </p:spTree>
    <p:extLst>
      <p:ext uri="{BB962C8B-B14F-4D97-AF65-F5344CB8AC3E}">
        <p14:creationId xmlns:p14="http://schemas.microsoft.com/office/powerpoint/2010/main" val="4214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ware.schmorp.de/pkg/libev.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log.millermedeiros.com/signal-emitt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a:t>
            </a:fld>
            <a:endParaRPr lang="en-US"/>
          </a:p>
        </p:txBody>
      </p:sp>
    </p:spTree>
    <p:extLst>
      <p:ext uri="{BB962C8B-B14F-4D97-AF65-F5344CB8AC3E}">
        <p14:creationId xmlns:p14="http://schemas.microsoft.com/office/powerpoint/2010/main" val="90184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Execution timing – do not expect timing to be consistent</a:t>
            </a:r>
            <a:br>
              <a:rPr lang="en-US" dirty="0" smtClean="0"/>
            </a:br>
            <a:r>
              <a:rPr lang="en-US" dirty="0" smtClean="0"/>
              <a:t>remember the demos</a:t>
            </a:r>
          </a:p>
          <a:p>
            <a:pPr marL="171450" indent="-171450">
              <a:buFont typeface="Arial" panose="020B0604020202020204" pitchFamily="34" charset="0"/>
              <a:buChar char="•"/>
            </a:pPr>
            <a:r>
              <a:rPr lang="en-US" dirty="0" smtClean="0"/>
              <a:t>Scope – returning a value or handling exception outside your functional block</a:t>
            </a:r>
            <a:br>
              <a:rPr lang="en-US" dirty="0" smtClean="0"/>
            </a:br>
            <a:r>
              <a:rPr lang="en-US" dirty="0" smtClean="0"/>
              <a:t>see example in test-ex.html</a:t>
            </a:r>
            <a:br>
              <a:rPr lang="en-US" dirty="0" smtClean="0"/>
            </a:br>
            <a:r>
              <a:rPr lang="en-US" dirty="0" smtClean="0"/>
              <a:t>http://localhost/test-ex.html</a:t>
            </a:r>
          </a:p>
          <a:p>
            <a:pPr marL="171450" indent="-171450">
              <a:buFont typeface="Arial" panose="020B0604020202020204" pitchFamily="34" charset="0"/>
              <a:buChar char="•"/>
            </a:pPr>
            <a:r>
              <a:rPr lang="en-US" dirty="0" smtClean="0"/>
              <a:t>Variable scope</a:t>
            </a:r>
            <a:br>
              <a:rPr lang="en-US" dirty="0" smtClean="0"/>
            </a:br>
            <a:r>
              <a:rPr lang="en-US" dirty="0" smtClean="0"/>
              <a:t>anonymous embedded functions vs named function</a:t>
            </a:r>
            <a:br>
              <a:rPr lang="en-US" dirty="0" smtClean="0"/>
            </a:br>
            <a:r>
              <a:rPr lang="en-US" dirty="0" smtClean="0"/>
              <a:t>named function are great for debugging and reading</a:t>
            </a:r>
            <a:r>
              <a:rPr lang="en-US" baseline="0" dirty="0" smtClean="0"/>
              <a:t> code</a:t>
            </a:r>
            <a:r>
              <a:rPr lang="en-US" dirty="0" smtClean="0"/>
              <a:t/>
            </a:r>
            <a:br>
              <a:rPr lang="en-US" dirty="0" smtClean="0"/>
            </a:br>
            <a:r>
              <a:rPr lang="en-US" dirty="0" smtClean="0"/>
              <a:t>use</a:t>
            </a:r>
            <a:r>
              <a:rPr lang="en-US" baseline="0" dirty="0" smtClean="0"/>
              <a:t> function factory can help</a:t>
            </a:r>
            <a:endParaRPr lang="en-US" dirty="0" smtClean="0"/>
          </a:p>
          <a:p>
            <a:pPr marL="171450" indent="-171450">
              <a:buFont typeface="Arial" panose="020B0604020202020204" pitchFamily="34" charset="0"/>
              <a:buChar char="•"/>
            </a:pPr>
            <a:r>
              <a:rPr lang="en-US" dirty="0" err="1" smtClean="0"/>
              <a:t>Globals</a:t>
            </a:r>
            <a:r>
              <a:rPr lang="en-US" dirty="0" smtClean="0"/>
              <a:t> are your enemies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17</a:t>
            </a:fld>
            <a:endParaRPr lang="en-US"/>
          </a:p>
        </p:txBody>
      </p:sp>
    </p:spTree>
    <p:extLst>
      <p:ext uri="{BB962C8B-B14F-4D97-AF65-F5344CB8AC3E}">
        <p14:creationId xmlns:p14="http://schemas.microsoft.com/office/powerpoint/2010/main" val="3366780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You've just been dragged through Callback Hell, a friendly name to define </a:t>
            </a:r>
            <a:r>
              <a:rPr lang="en-US" sz="1200" b="1" i="0" kern="1200" dirty="0" smtClean="0">
                <a:solidFill>
                  <a:schemeClr val="tx1"/>
                </a:solidFill>
                <a:effectLst/>
                <a:latin typeface="+mn-lt"/>
                <a:ea typeface="+mn-ea"/>
                <a:cs typeface="+mn-cs"/>
              </a:rPr>
              <a:t>deeply nested and indented callbacks</a:t>
            </a:r>
            <a:r>
              <a:rPr lang="en-US" sz="1200" b="0" i="0" kern="1200" dirty="0" smtClean="0">
                <a:solidFill>
                  <a:schemeClr val="tx1"/>
                </a:solidFill>
                <a:effectLst/>
                <a:latin typeface="+mn-lt"/>
                <a:ea typeface="+mn-ea"/>
                <a:cs typeface="+mn-cs"/>
              </a:rPr>
              <a:t>, on top of </a:t>
            </a:r>
            <a:r>
              <a:rPr lang="en-US" sz="1200" b="0" i="1" kern="1200" dirty="0" smtClean="0">
                <a:solidFill>
                  <a:schemeClr val="tx1"/>
                </a:solidFill>
                <a:effectLst/>
                <a:latin typeface="+mn-lt"/>
                <a:ea typeface="+mn-ea"/>
                <a:cs typeface="+mn-cs"/>
              </a:rPr>
              <a:t>some more callbacks</a:t>
            </a:r>
            <a:r>
              <a:rPr lang="en-US" sz="1200" b="0" i="0" kern="1200" dirty="0" smtClean="0">
                <a:solidFill>
                  <a:schemeClr val="tx1"/>
                </a:solidFill>
                <a:effectLst/>
                <a:latin typeface="+mn-lt"/>
                <a:ea typeface="+mn-ea"/>
                <a:cs typeface="+mn-cs"/>
              </a:rPr>
              <a:t>, which make it pretty difficult to follow the flow, and understand what's going on.</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18</a:t>
            </a:fld>
            <a:endParaRPr lang="en-US"/>
          </a:p>
        </p:txBody>
      </p:sp>
    </p:spTree>
    <p:extLst>
      <p:ext uri="{BB962C8B-B14F-4D97-AF65-F5344CB8AC3E}">
        <p14:creationId xmlns:p14="http://schemas.microsoft.com/office/powerpoint/2010/main" val="4133350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19</a:t>
            </a:fld>
            <a:endParaRPr lang="en-US"/>
          </a:p>
        </p:txBody>
      </p:sp>
    </p:spTree>
    <p:extLst>
      <p:ext uri="{BB962C8B-B14F-4D97-AF65-F5344CB8AC3E}">
        <p14:creationId xmlns:p14="http://schemas.microsoft.com/office/powerpoint/2010/main" val="2322282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Checkout</a:t>
            </a:r>
            <a:r>
              <a:rPr lang="en-US" baseline="0" dirty="0" smtClean="0"/>
              <a:t> code at</a:t>
            </a:r>
          </a:p>
          <a:p>
            <a:r>
              <a:rPr lang="en-US" baseline="0" dirty="0" smtClean="0"/>
              <a:t>async-lib.js #</a:t>
            </a:r>
            <a:r>
              <a:rPr lang="en-US" dirty="0" smtClean="0"/>
              <a:t>130 </a:t>
            </a:r>
            <a:r>
              <a:rPr lang="en-US" baseline="0" dirty="0" smtClean="0"/>
              <a:t>– easier to read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#67, #159 – even easier to read but using the </a:t>
            </a:r>
            <a:r>
              <a:rPr lang="en-US" baseline="0" dirty="0" err="1" smtClean="0"/>
              <a:t>async</a:t>
            </a:r>
            <a:r>
              <a:rPr lang="en-US" baseline="0" dirty="0" smtClean="0"/>
              <a:t> lib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Name your function with meaningful name and take them out the business logic code.</a:t>
            </a:r>
          </a:p>
          <a:p>
            <a:r>
              <a:rPr lang="en-US" baseline="0" dirty="0" smtClean="0"/>
              <a:t>async.-lib.js #67</a:t>
            </a:r>
          </a:p>
          <a:p>
            <a:endParaRPr lang="en-US" baseline="0" dirty="0" smtClean="0"/>
          </a:p>
          <a:p>
            <a:r>
              <a:rPr lang="en-US" sz="1200" kern="1200" dirty="0" smtClean="0">
                <a:solidFill>
                  <a:schemeClr val="tx1"/>
                </a:solidFill>
                <a:effectLst/>
                <a:latin typeface="+mn-lt"/>
                <a:ea typeface="+mn-ea"/>
                <a:cs typeface="+mn-cs"/>
              </a:rPr>
              <a:t>Got parameters? use function factory to overcome the issue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#81</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20</a:t>
            </a:fld>
            <a:endParaRPr lang="en-US"/>
          </a:p>
        </p:txBody>
      </p:sp>
    </p:spTree>
    <p:extLst>
      <p:ext uri="{BB962C8B-B14F-4D97-AF65-F5344CB8AC3E}">
        <p14:creationId xmlns:p14="http://schemas.microsoft.com/office/powerpoint/2010/main" val="464399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https://github.com/cyrillef/workflow-node.js-server-view.and.data.api</a:t>
            </a:r>
          </a:p>
          <a:p>
            <a:endParaRPr lang="en-US" dirty="0" smtClean="0"/>
          </a:p>
          <a:p>
            <a:r>
              <a:rPr lang="en-US" dirty="0" smtClean="0"/>
              <a:t>https://github.com/cyrillef/workflow-node.js-server-view.and.data.api/blob/master/server/lmv-results.js#L131</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Name your functions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Keep your code shallow</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Avoid the ‘Sync’ calls even if it looks easier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Modularize!</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21</a:t>
            </a:fld>
            <a:endParaRPr lang="en-US"/>
          </a:p>
        </p:txBody>
      </p:sp>
    </p:spTree>
    <p:extLst>
      <p:ext uri="{BB962C8B-B14F-4D97-AF65-F5344CB8AC3E}">
        <p14:creationId xmlns:p14="http://schemas.microsoft.com/office/powerpoint/2010/main" val="3309103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wf1_GetFullDetails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p>
          <a:p>
            <a:endPar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endParaRPr>
          </a:p>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(data,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22</a:t>
            </a:fld>
            <a:endParaRPr lang="en-US"/>
          </a:p>
        </p:txBody>
      </p:sp>
    </p:spTree>
    <p:extLst>
      <p:ext uri="{BB962C8B-B14F-4D97-AF65-F5344CB8AC3E}">
        <p14:creationId xmlns:p14="http://schemas.microsoft.com/office/powerpoint/2010/main" val="74923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 in the browser as well</a:t>
            </a:r>
          </a:p>
          <a:p>
            <a:endParaRPr lang="en-US" dirty="0" smtClean="0"/>
          </a:p>
          <a:p>
            <a:r>
              <a:rPr lang="en-US" dirty="0" smtClean="0"/>
              <a:t>Node.js – </a:t>
            </a:r>
            <a:r>
              <a:rPr lang="en-US" dirty="0" err="1" smtClean="0"/>
              <a:t>npm</a:t>
            </a:r>
            <a:r>
              <a:rPr lang="en-US" dirty="0" smtClean="0"/>
              <a:t> install </a:t>
            </a:r>
            <a:r>
              <a:rPr lang="en-US" dirty="0" err="1" smtClean="0"/>
              <a:t>async</a:t>
            </a:r>
            <a:endParaRPr lang="en-US" dirty="0" smtClean="0"/>
          </a:p>
          <a:p>
            <a:endParaRPr lang="en-US" dirty="0" smtClean="0"/>
          </a:p>
          <a:p>
            <a:r>
              <a:rPr lang="en-US" dirty="0" smtClean="0"/>
              <a:t>In the browser – bower install </a:t>
            </a:r>
            <a:r>
              <a:rPr lang="en-US" dirty="0" err="1" smtClean="0"/>
              <a:t>async</a:t>
            </a:r>
            <a:endParaRPr lang="en-US" dirty="0" smtClean="0"/>
          </a:p>
          <a:p>
            <a:r>
              <a:rPr lang="en-US" dirty="0" smtClean="0"/>
              <a:t>&lt;</a:t>
            </a:r>
            <a:r>
              <a:rPr lang="en-US" sz="1200" kern="1200" dirty="0" smtClean="0">
                <a:solidFill>
                  <a:schemeClr val="tx1"/>
                </a:solidFill>
                <a:effectLst/>
                <a:latin typeface="+mn-lt"/>
                <a:ea typeface="+mn-ea"/>
                <a:cs typeface="+mn-cs"/>
              </a:rPr>
              <a:t>script</a:t>
            </a:r>
            <a:r>
              <a:rPr lang="en-US" dirty="0" smtClean="0"/>
              <a:t> </a:t>
            </a:r>
            <a:r>
              <a:rPr lang="en-US" sz="1200" kern="1200" dirty="0" smtClean="0">
                <a:solidFill>
                  <a:schemeClr val="tx1"/>
                </a:solidFill>
                <a:effectLst/>
                <a:latin typeface="+mn-lt"/>
                <a:ea typeface="+mn-ea"/>
                <a:cs typeface="+mn-cs"/>
              </a:rPr>
              <a:t>type</a:t>
            </a:r>
            <a:r>
              <a:rPr lang="en-US" dirty="0" smtClean="0"/>
              <a:t>=</a:t>
            </a:r>
            <a:r>
              <a:rPr lang="en-US" sz="1200" kern="1200" dirty="0" smtClean="0">
                <a:solidFill>
                  <a:schemeClr val="tx1"/>
                </a:solidFill>
                <a:effectLst/>
                <a:latin typeface="+mn-lt"/>
                <a:ea typeface="+mn-ea"/>
                <a:cs typeface="+mn-cs"/>
              </a:rPr>
              <a:t>"text/</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a:t>
            </a:r>
            <a:r>
              <a:rPr lang="en-US" dirty="0" smtClean="0"/>
              <a:t> </a:t>
            </a:r>
            <a:r>
              <a:rPr lang="en-US" sz="1200" kern="1200" dirty="0" err="1" smtClean="0">
                <a:solidFill>
                  <a:schemeClr val="tx1"/>
                </a:solidFill>
                <a:effectLst/>
                <a:latin typeface="+mn-lt"/>
                <a:ea typeface="+mn-ea"/>
                <a:cs typeface="+mn-cs"/>
              </a:rPr>
              <a:t>src</a:t>
            </a:r>
            <a:r>
              <a:rPr lang="en-US" dirty="0" smtClean="0"/>
              <a:t>=</a:t>
            </a:r>
            <a:r>
              <a:rPr lang="en-US" sz="1200" kern="1200" dirty="0" smtClean="0">
                <a:solidFill>
                  <a:schemeClr val="tx1"/>
                </a:solidFill>
                <a:effectLst/>
                <a:latin typeface="+mn-lt"/>
                <a:ea typeface="+mn-ea"/>
                <a:cs typeface="+mn-cs"/>
              </a:rPr>
              <a:t>"async.js"</a:t>
            </a:r>
            <a:r>
              <a:rPr lang="en-US" dirty="0" smtClean="0"/>
              <a:t>&gt;&lt;/</a:t>
            </a:r>
            <a:r>
              <a:rPr lang="en-US" sz="1200" kern="1200" dirty="0" smtClean="0">
                <a:solidFill>
                  <a:schemeClr val="tx1"/>
                </a:solidFill>
                <a:effectLst/>
                <a:latin typeface="+mn-lt"/>
                <a:ea typeface="+mn-ea"/>
                <a:cs typeface="+mn-cs"/>
              </a:rPr>
              <a:t>script</a:t>
            </a:r>
            <a:r>
              <a:rPr lang="en-US" dirty="0" smtClean="0"/>
              <a:t>&gt;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23</a:t>
            </a:fld>
            <a:endParaRPr lang="en-US"/>
          </a:p>
        </p:txBody>
      </p:sp>
    </p:spTree>
    <p:extLst>
      <p:ext uri="{BB962C8B-B14F-4D97-AF65-F5344CB8AC3E}">
        <p14:creationId xmlns:p14="http://schemas.microsoft.com/office/powerpoint/2010/main" val="310800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According to Promises/A+ specification</a:t>
            </a:r>
          </a:p>
          <a:p>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promise </a:t>
            </a:r>
            <a:r>
              <a:rPr lang="en-US" sz="1200" b="0" i="0" u="none" strike="noStrike" kern="1200" baseline="0" dirty="0" smtClean="0">
                <a:solidFill>
                  <a:schemeClr val="tx1"/>
                </a:solidFill>
                <a:latin typeface="+mn-lt"/>
                <a:ea typeface="+mn-ea"/>
                <a:cs typeface="+mn-cs"/>
              </a:rPr>
              <a:t>is an object or function with a </a:t>
            </a:r>
            <a:r>
              <a:rPr lang="en-US" sz="1200" b="0" i="1" u="none" strike="noStrike" kern="1200" baseline="0" dirty="0" smtClean="0">
                <a:solidFill>
                  <a:schemeClr val="tx1"/>
                </a:solidFill>
                <a:latin typeface="+mn-lt"/>
                <a:ea typeface="+mn-ea"/>
                <a:cs typeface="+mn-cs"/>
              </a:rPr>
              <a:t>then </a:t>
            </a:r>
            <a:r>
              <a:rPr lang="en-US" sz="1200" b="0" i="0" u="none" strike="noStrike" kern="1200" baseline="0" dirty="0" smtClean="0">
                <a:solidFill>
                  <a:schemeClr val="tx1"/>
                </a:solidFill>
                <a:latin typeface="+mn-lt"/>
                <a:ea typeface="+mn-ea"/>
                <a:cs typeface="+mn-cs"/>
              </a:rPr>
              <a:t>method whose behavior conforms to this specification (...) [and] represents the eventual result of an asynchronous operation„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https://blog.jcoglan.com/2013/03/30/callbacks-are-imperative-promises-are-functional-nodes-biggest-missed-opportunity/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will often hear it said that JavaScript is a 'functional’ programming language. Functional programming treats everything as a </a:t>
            </a:r>
            <a:r>
              <a:rPr lang="en-US" sz="1200" b="0" i="1" kern="1200" dirty="0" smtClean="0">
                <a:solidFill>
                  <a:schemeClr val="tx1"/>
                </a:solidFill>
                <a:effectLst/>
                <a:latin typeface="+mn-lt"/>
                <a:ea typeface="+mn-ea"/>
                <a:cs typeface="+mn-cs"/>
              </a:rPr>
              <a:t>value.</a:t>
            </a:r>
            <a:endParaRPr lang="en-US" dirty="0" smtClean="0"/>
          </a:p>
          <a:p>
            <a:r>
              <a:rPr lang="en-US" dirty="0" smtClean="0"/>
              <a:t>Cal</a:t>
            </a:r>
          </a:p>
          <a:p>
            <a:endParaRPr lang="en-US" dirty="0" smtClean="0"/>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http://howtonode.org/promises</a:t>
            </a:r>
          </a:p>
          <a:p>
            <a:r>
              <a:rPr lang="en-US" sz="1200" b="1" i="0" kern="1200" dirty="0" smtClean="0">
                <a:solidFill>
                  <a:schemeClr val="tx1"/>
                </a:solidFill>
                <a:effectLst/>
                <a:latin typeface="+mn-lt"/>
                <a:ea typeface="+mn-ea"/>
                <a:cs typeface="+mn-cs"/>
              </a:rPr>
              <a:t>Promise Terminology</a:t>
            </a:r>
          </a:p>
          <a:p>
            <a:r>
              <a:rPr lang="en-US" sz="1200" b="0" i="0" kern="1200" dirty="0" smtClean="0">
                <a:solidFill>
                  <a:schemeClr val="tx1"/>
                </a:solidFill>
                <a:effectLst/>
                <a:latin typeface="+mn-lt"/>
                <a:ea typeface="+mn-ea"/>
                <a:cs typeface="+mn-cs"/>
              </a:rPr>
              <a:t>Fulfillment: When a successful promise is fulfilled, all of the pending callbacks are called with the value. If more callbacks are registered in the future, they will be called with the same value. Fulfilment is the asynchronous analog for returning a value.</a:t>
            </a:r>
          </a:p>
          <a:p>
            <a:r>
              <a:rPr lang="en-US" sz="1200" b="0" i="0" kern="1200" dirty="0" smtClean="0">
                <a:solidFill>
                  <a:schemeClr val="tx1"/>
                </a:solidFill>
                <a:effectLst/>
                <a:latin typeface="+mn-lt"/>
                <a:ea typeface="+mn-ea"/>
                <a:cs typeface="+mn-cs"/>
              </a:rPr>
              <a:t>Rejection: When a promise cannot be fulfilled, a promise is 'rejected' which invokes the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waiting and remembers the error that was rejected for future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attached. Rejection is the asynchronous analog for throwing an exception.</a:t>
            </a:r>
          </a:p>
          <a:p>
            <a:r>
              <a:rPr lang="en-US" sz="1200" b="0" i="0" kern="1200" dirty="0" smtClean="0">
                <a:solidFill>
                  <a:schemeClr val="tx1"/>
                </a:solidFill>
                <a:effectLst/>
                <a:latin typeface="+mn-lt"/>
                <a:ea typeface="+mn-ea"/>
                <a:cs typeface="+mn-cs"/>
              </a:rPr>
              <a:t>Resolution: A promise is resolved when it makes progress toward fulfillment or rejection. A promise can only be resolved once, and it can be resolved with a promise instead of a fulfillment or rejection.</a:t>
            </a:r>
          </a:p>
          <a:p>
            <a:r>
              <a:rPr lang="en-US" sz="1200" b="0" i="0" kern="1200" dirty="0" smtClean="0">
                <a:solidFill>
                  <a:schemeClr val="tx1"/>
                </a:solidFill>
                <a:effectLst/>
                <a:latin typeface="+mn-lt"/>
                <a:ea typeface="+mn-ea"/>
                <a:cs typeface="+mn-cs"/>
              </a:rPr>
              <a:t>Callback: A function executed if a </a:t>
            </a:r>
            <a:r>
              <a:rPr lang="en-US" sz="1200" b="0" i="0" kern="1200" dirty="0" err="1"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promise is fulfilled with a value.</a:t>
            </a:r>
          </a:p>
          <a:p>
            <a:r>
              <a:rPr lang="en-US" sz="1200" b="0" i="0" kern="1200" dirty="0" err="1" smtClean="0">
                <a:solidFill>
                  <a:schemeClr val="tx1"/>
                </a:solidFill>
                <a:effectLst/>
                <a:latin typeface="+mn-lt"/>
                <a:ea typeface="+mn-ea"/>
                <a:cs typeface="+mn-cs"/>
              </a:rPr>
              <a:t>Errback</a:t>
            </a:r>
            <a:r>
              <a:rPr lang="en-US" sz="1200" b="0" i="0" kern="1200" dirty="0" smtClean="0">
                <a:solidFill>
                  <a:schemeClr val="tx1"/>
                </a:solidFill>
                <a:effectLst/>
                <a:latin typeface="+mn-lt"/>
                <a:ea typeface="+mn-ea"/>
                <a:cs typeface="+mn-cs"/>
              </a:rPr>
              <a:t>: A function executed if a promise is rejected, with an exception.</a:t>
            </a:r>
          </a:p>
          <a:p>
            <a:r>
              <a:rPr lang="en-US" sz="1200" b="0" i="0" kern="1200" dirty="0" err="1" smtClean="0">
                <a:solidFill>
                  <a:schemeClr val="tx1"/>
                </a:solidFill>
                <a:effectLst/>
                <a:latin typeface="+mn-lt"/>
                <a:ea typeface="+mn-ea"/>
                <a:cs typeface="+mn-cs"/>
              </a:rPr>
              <a:t>Progressback</a:t>
            </a:r>
            <a:r>
              <a:rPr lang="en-US" sz="1200" b="0" i="0" kern="1200" dirty="0" smtClean="0">
                <a:solidFill>
                  <a:schemeClr val="tx1"/>
                </a:solidFill>
                <a:effectLst/>
                <a:latin typeface="+mn-lt"/>
                <a:ea typeface="+mn-ea"/>
                <a:cs typeface="+mn-cs"/>
              </a:rPr>
              <a:t>: A function executed to show that progress has been made toward resolution of a promise.</a:t>
            </a:r>
          </a:p>
          <a:p>
            <a:r>
              <a:rPr lang="en-US" dirty="0" err="1" smtClean="0"/>
              <a:t>lbacks</a:t>
            </a:r>
            <a:r>
              <a:rPr lang="en-US" dirty="0" smtClean="0"/>
              <a:t> are imperative, promises are functional</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25</a:t>
            </a:fld>
            <a:endParaRPr lang="en-US"/>
          </a:p>
        </p:txBody>
      </p:sp>
    </p:spTree>
    <p:extLst>
      <p:ext uri="{BB962C8B-B14F-4D97-AF65-F5344CB8AC3E}">
        <p14:creationId xmlns:p14="http://schemas.microsoft.com/office/powerpoint/2010/main" val="2816374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promise object wraps the value and callback</a:t>
            </a:r>
            <a:r>
              <a:rPr lang="en-US" baseline="0" dirty="0" smtClean="0"/>
              <a:t> functions for you.</a:t>
            </a:r>
          </a:p>
          <a:p>
            <a:endParaRPr lang="en-US" dirty="0" smtClean="0"/>
          </a:p>
          <a:p>
            <a:r>
              <a:rPr lang="en-US" dirty="0" smtClean="0"/>
              <a:t>Native in node 0.11.x (standard)</a:t>
            </a:r>
          </a:p>
          <a:p>
            <a:r>
              <a:rPr lang="en-US" dirty="0" smtClean="0"/>
              <a:t>For older version use es6-promise</a:t>
            </a:r>
          </a:p>
          <a:p>
            <a:r>
              <a:rPr lang="en-US" dirty="0" smtClean="0"/>
              <a:t>https://github.com/jakearchibald/es6-promise</a:t>
            </a:r>
          </a:p>
          <a:p>
            <a:endParaRPr lang="en-US" dirty="0" smtClean="0"/>
          </a:p>
          <a:p>
            <a:r>
              <a:rPr lang="en-US" dirty="0" smtClean="0"/>
              <a:t>Other advanced libraries</a:t>
            </a:r>
          </a:p>
          <a:p>
            <a:r>
              <a:rPr lang="en-US" dirty="0" smtClean="0"/>
              <a:t>Q –</a:t>
            </a:r>
          </a:p>
          <a:p>
            <a:r>
              <a:rPr lang="en-US" dirty="0" smtClean="0"/>
              <a:t>Bluebird – </a:t>
            </a:r>
          </a:p>
          <a:p>
            <a:r>
              <a:rPr lang="en-US" dirty="0" smtClean="0"/>
              <a:t>RESVP.js</a:t>
            </a:r>
            <a:r>
              <a:rPr lang="en-US" baseline="0" dirty="0" smtClean="0"/>
              <a:t> – </a:t>
            </a:r>
          </a:p>
          <a:p>
            <a:endParaRPr lang="en-US" dirty="0" smtClean="0"/>
          </a:p>
          <a:p>
            <a:r>
              <a:rPr lang="en-US" dirty="0" err="1" smtClean="0"/>
              <a:t>Traceur</a:t>
            </a:r>
            <a:r>
              <a:rPr lang="en-US" dirty="0" smtClean="0"/>
              <a:t> is a </a:t>
            </a:r>
            <a:r>
              <a:rPr lang="en-US" dirty="0" err="1" smtClean="0"/>
              <a:t>transpiler</a:t>
            </a:r>
            <a:r>
              <a:rPr lang="en-US" dirty="0" smtClean="0"/>
              <a:t> from ES6 -&gt; ES5 (</a:t>
            </a:r>
            <a:r>
              <a:rPr lang="en-US" dirty="0" err="1" smtClean="0"/>
              <a:t>traceur</a:t>
            </a:r>
            <a:r>
              <a:rPr lang="en-US" dirty="0" smtClean="0"/>
              <a:t> –</a:t>
            </a:r>
            <a:r>
              <a:rPr lang="en-US" dirty="0" err="1" smtClean="0"/>
              <a:t>dir</a:t>
            </a:r>
            <a:r>
              <a:rPr lang="en-US" dirty="0" smtClean="0"/>
              <a:t> </a:t>
            </a:r>
            <a:r>
              <a:rPr lang="en-US" dirty="0" err="1" smtClean="0"/>
              <a:t>src</a:t>
            </a:r>
            <a:r>
              <a:rPr lang="en-US" dirty="0" smtClean="0"/>
              <a:t> lib)</a:t>
            </a:r>
          </a:p>
          <a:p>
            <a:r>
              <a:rPr lang="en-US" dirty="0" smtClean="0"/>
              <a:t>You can use error function, restructuring,</a:t>
            </a:r>
            <a:r>
              <a:rPr lang="en-US" baseline="0" dirty="0" smtClean="0"/>
              <a:t> name parameters, default values, generators</a:t>
            </a:r>
          </a:p>
          <a:p>
            <a:endParaRPr lang="en-US" baseline="0" dirty="0" smtClean="0"/>
          </a:p>
          <a:p>
            <a:r>
              <a:rPr lang="en-US" baseline="0" dirty="0" smtClean="0"/>
              <a:t>Lost exceptions? With callback you get an unhandled exception and that will kill the event loop, with promises you may fail silently. Bluebird provides a global exception </a:t>
            </a:r>
            <a:r>
              <a:rPr lang="en-US" baseline="0" dirty="0" err="1" smtClean="0"/>
              <a:t>unhandler</a:t>
            </a:r>
            <a:r>
              <a:rPr lang="en-US" baseline="0" dirty="0" smtClean="0"/>
              <a:t>. Q use a done() function (standard).</a:t>
            </a: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26</a:t>
            </a:fld>
            <a:endParaRPr lang="en-US"/>
          </a:p>
        </p:txBody>
      </p:sp>
    </p:spTree>
    <p:extLst>
      <p:ext uri="{BB962C8B-B14F-4D97-AF65-F5344CB8AC3E}">
        <p14:creationId xmlns:p14="http://schemas.microsoft.com/office/powerpoint/2010/main" val="3854028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settled value and reason are immutable</a:t>
            </a:r>
          </a:p>
          <a:p>
            <a:endParaRPr lang="en-US" dirty="0" smtClean="0"/>
          </a:p>
          <a:p>
            <a:r>
              <a:rPr lang="en-US" dirty="0" smtClean="0"/>
              <a:t>Make sure that your reasons are exceptions. They do not have to be exceptions,</a:t>
            </a:r>
            <a:r>
              <a:rPr lang="en-US" baseline="0" dirty="0" smtClean="0"/>
              <a:t> but it is better (mocha test example, the test will fail, but you will not know why)</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27</a:t>
            </a:fld>
            <a:endParaRPr lang="en-US"/>
          </a:p>
        </p:txBody>
      </p:sp>
    </p:spTree>
    <p:extLst>
      <p:ext uri="{BB962C8B-B14F-4D97-AF65-F5344CB8AC3E}">
        <p14:creationId xmlns:p14="http://schemas.microsoft.com/office/powerpoint/2010/main" val="3930741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a:t>
            </a:r>
            <a:r>
              <a:rPr lang="en-US" baseline="0" dirty="0" smtClean="0"/>
              <a:t> http://blog.backand.com/mean-vs-lamp/ </a:t>
            </a:r>
          </a:p>
          <a:p>
            <a:endParaRPr lang="en-US" baseline="0" dirty="0" smtClean="0"/>
          </a:p>
          <a:p>
            <a:r>
              <a:rPr lang="en-US" sz="1200" b="0" i="0" kern="1200" dirty="0" smtClean="0">
                <a:solidFill>
                  <a:schemeClr val="tx1"/>
                </a:solidFill>
                <a:effectLst/>
                <a:latin typeface="+mn-lt"/>
                <a:ea typeface="+mn-ea"/>
                <a:cs typeface="+mn-cs"/>
              </a:rPr>
              <a:t>The most important thing to understand is that one is "generally" not better than the other. The selection depends on the case in hand.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t>
            </a:r>
            <a:r>
              <a:rPr lang="en-US" sz="1200" b="0" i="0" kern="1200" dirty="0" smtClean="0">
                <a:solidFill>
                  <a:schemeClr val="tx1"/>
                </a:solidFill>
                <a:effectLst/>
                <a:latin typeface="+mn-lt"/>
                <a:ea typeface="+mn-ea"/>
                <a:cs typeface="+mn-cs"/>
              </a:rPr>
              <a:t>generally uses PHP as a scripting language, which is extremely easy for the beginners and it is built for Web.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is simply a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v8 engine which was not originally intended to serve web.</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and PHP</a:t>
            </a:r>
            <a:r>
              <a:rPr lang="en-US" sz="1200" b="0" i="0" kern="1200" dirty="0" smtClean="0">
                <a:solidFill>
                  <a:schemeClr val="tx1"/>
                </a:solidFill>
                <a:effectLst/>
                <a:latin typeface="+mn-lt"/>
                <a:ea typeface="+mn-ea"/>
                <a:cs typeface="+mn-cs"/>
              </a:rPr>
              <a:t> are old and stable. Everything you need to develop a working web application is available with a lot of support.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new kid in the block ( .. not so new.. but still..). It is not essentially built for developing Web applications. http based Web application can be considered as one use of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Many famous </a:t>
            </a:r>
            <a:r>
              <a:rPr lang="en-US" sz="1200" b="0" i="0" kern="1200" dirty="0" err="1" smtClean="0">
                <a:solidFill>
                  <a:schemeClr val="tx1"/>
                </a:solidFill>
                <a:effectLst/>
                <a:latin typeface="+mn-lt"/>
                <a:ea typeface="+mn-ea"/>
                <a:cs typeface="+mn-cs"/>
              </a:rPr>
              <a:t>cms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Wordpress</a:t>
            </a:r>
            <a:r>
              <a:rPr lang="en-US" sz="1200" b="0" i="0" kern="1200" dirty="0" smtClean="0">
                <a:solidFill>
                  <a:schemeClr val="tx1"/>
                </a:solidFill>
                <a:effectLst/>
                <a:latin typeface="+mn-lt"/>
                <a:ea typeface="+mn-ea"/>
                <a:cs typeface="+mn-cs"/>
              </a:rPr>
              <a:t>, Drupal, Joomla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development frameworks (</a:t>
            </a:r>
            <a:r>
              <a:rPr lang="en-US" sz="1200" b="0" i="0" kern="1200" dirty="0" err="1" smtClean="0">
                <a:solidFill>
                  <a:schemeClr val="tx1"/>
                </a:solidFill>
                <a:effectLst/>
                <a:latin typeface="+mn-lt"/>
                <a:ea typeface="+mn-ea"/>
                <a:cs typeface="+mn-cs"/>
              </a:rPr>
              <a:t>Yii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Laravel</a:t>
            </a:r>
            <a:r>
              <a:rPr lang="en-US" sz="1200" b="0" i="0" kern="1200" dirty="0" smtClean="0">
                <a:solidFill>
                  <a:schemeClr val="tx1"/>
                </a:solidFill>
                <a:effectLst/>
                <a:latin typeface="+mn-lt"/>
                <a:ea typeface="+mn-ea"/>
                <a:cs typeface="+mn-cs"/>
              </a:rPr>
              <a:t>, Code Ignitor, Cake PHP) are build in </a:t>
            </a: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These frameworks are very helpful in organizing the code base for a large application.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also has web frameworks like Express and sails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but they are new and the support is not as readily available as compared to PHP frameworks.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and process based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each request is handled by a separate thread or process (depending upon configuration), which means if the process is waiting for the I/O, whole thread is blocked. </a:t>
            </a:r>
            <a:r>
              <a:rPr lang="en-US" sz="1200" b="1" i="0" kern="1200" dirty="0" smtClean="0">
                <a:solidFill>
                  <a:schemeClr val="tx1"/>
                </a:solidFill>
                <a:effectLst/>
                <a:latin typeface="+mn-lt"/>
                <a:ea typeface="+mn-ea"/>
                <a:cs typeface="+mn-cs"/>
              </a:rPr>
              <a:t>Node JS </a:t>
            </a:r>
            <a:r>
              <a:rPr lang="en-US" sz="1200" b="0" i="0" kern="1200" dirty="0" smtClean="0">
                <a:solidFill>
                  <a:schemeClr val="tx1"/>
                </a:solidFill>
                <a:effectLst/>
                <a:latin typeface="+mn-lt"/>
                <a:ea typeface="+mn-ea"/>
                <a:cs typeface="+mn-cs"/>
              </a:rPr>
              <a:t>has asynchronous, even driven I/O. Every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instance runs in a single thread and due to its asynchronous nature, it can handle far more number of concurrent requests as compared to apache.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based, so if an unexpected problem occurs while processing a request, only that particular thread will crash leaving rest of the requests and threads intact.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handles multiple requests using one single thread. If a problem occurs whole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instance will crash along with any global data that was stored in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variables or arrays. It can be automatically restarted using "forever" or some other modules but the current requests and the data is gone.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gets a request which is CPU intensive, other request do not get blocked because of the context switching between the threads. When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gets a CPU intensive request, all the other requests get blocked till this CPU intensive request stops for an I/O. its a good idea to delegate CPU intensive requests to a worker or some other process while using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does not support web sockets natively (to my knowledge). There are libraries which can help implement web sockets, but again due to thread based model, a decent number of live web socket connections will eat up your server's resources.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perfect candidate for real time communication over internet. Combine it with </a:t>
            </a:r>
            <a:r>
              <a:rPr lang="en-US" sz="1200" b="0" i="0" u="none" strike="noStrike" kern="1200" dirty="0" smtClean="0">
                <a:solidFill>
                  <a:schemeClr val="tx1"/>
                </a:solidFill>
                <a:effectLst/>
                <a:latin typeface="+mn-lt"/>
                <a:ea typeface="+mn-ea"/>
                <a:cs typeface="+mn-cs"/>
                <a:hlinkClick r:id="rId3"/>
              </a:rPr>
              <a:t>Socket.IO</a:t>
            </a:r>
            <a:r>
              <a:rPr lang="en-US" sz="1200" b="0" i="0" kern="1200" dirty="0" smtClean="0">
                <a:solidFill>
                  <a:schemeClr val="tx1"/>
                </a:solidFill>
                <a:effectLst/>
                <a:latin typeface="+mn-lt"/>
                <a:ea typeface="+mn-ea"/>
                <a:cs typeface="+mn-cs"/>
              </a:rPr>
              <a:t> and you will get a good scalable web socket server  along with fallback communication mediums such as flash socket and long polling. Its light weight and it can scale pretty good because its all running in one single thread.</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 of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versus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not a runtime environment if you are looking for a runtime environment.</a:t>
            </a:r>
            <a:r>
              <a:rPr lang="en-US" dirty="0" smtClean="0"/>
              <a:t/>
            </a:r>
            <a:br>
              <a:rPr lang="en-US" dirty="0" smtClean="0"/>
            </a:br>
            <a:r>
              <a:rPr lang="en-US" sz="1200" b="0" i="0" kern="1200" dirty="0" smtClean="0">
                <a:solidFill>
                  <a:schemeClr val="tx1"/>
                </a:solidFill>
                <a:effectLst/>
                <a:latin typeface="+mn-lt"/>
                <a:ea typeface="+mn-ea"/>
                <a:cs typeface="+mn-cs"/>
              </a:rPr>
              <a:t>Cons of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versus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is not an http server if you are looking for an http server.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Short story long,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for serving applications and node is for making applications. You could port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to node or serve a node application with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Since they can be so related, they are often mistakenly compared to each other. If you are looking to serve content (static or PHP or RTMP stuff or whatever), you should choose something like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(which is the one I would prefer), because they are made just for that.</a:t>
            </a:r>
          </a:p>
          <a:p>
            <a:endParaRPr lang="en-US" dirty="0" smtClean="0"/>
          </a:p>
          <a:p>
            <a:r>
              <a:rPr lang="en-US" sz="1200" b="0" i="0" kern="1200" dirty="0" smtClean="0">
                <a:solidFill>
                  <a:schemeClr val="tx1"/>
                </a:solidFill>
                <a:effectLst/>
                <a:latin typeface="+mn-lt"/>
                <a:ea typeface="+mn-ea"/>
                <a:cs typeface="+mn-cs"/>
              </a:rPr>
              <a:t>Out of the box,</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Apache is a general purpose web server. Out of the box it serves static files from disk and saves log files, and with optional modules it can do much more (caching, load balancing, </a:t>
            </a:r>
            <a:r>
              <a:rPr lang="en-US" sz="1200" b="0" i="0" kern="1200" dirty="0" err="1" smtClean="0">
                <a:solidFill>
                  <a:schemeClr val="tx1"/>
                </a:solidFill>
                <a:effectLst/>
                <a:latin typeface="+mn-lt"/>
                <a:ea typeface="+mn-ea"/>
                <a:cs typeface="+mn-cs"/>
              </a:rPr>
              <a:t>gzipping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proxying</a:t>
            </a:r>
            <a:r>
              <a:rPr lang="en-US" sz="1200" b="0" i="0" kern="1200" dirty="0" smtClean="0">
                <a:solidFill>
                  <a:schemeClr val="tx1"/>
                </a:solidFill>
                <a:effectLst/>
                <a:latin typeface="+mn-lt"/>
                <a:ea typeface="+mn-ea"/>
                <a:cs typeface="+mn-cs"/>
              </a:rPr>
              <a:t>, URL rewriting, etc…) Node.js is just asynchronous IO APIs (including HTTP) for JavaScript. To get it to even serve a file from disk you need to write some code. That said, all of the functionality of Apache could be replicated in a program written for Node.</a:t>
            </a:r>
          </a:p>
          <a:p>
            <a:endParaRPr lang="en-US" sz="1200" b="0" i="0" kern="1200" dirty="0" smtClean="0">
              <a:solidFill>
                <a:schemeClr val="tx1"/>
              </a:solidFill>
              <a:effectLst/>
              <a:latin typeface="+mn-lt"/>
              <a:ea typeface="+mn-ea"/>
              <a:cs typeface="+mn-cs"/>
            </a:endParaRPr>
          </a:p>
          <a:p>
            <a:r>
              <a:rPr lang="en-US" dirty="0" smtClean="0"/>
              <a:t>http://howtonode.org/understanding-process-next-tick</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7</a:t>
            </a:fld>
            <a:endParaRPr lang="en-US"/>
          </a:p>
        </p:txBody>
      </p:sp>
    </p:spTree>
    <p:extLst>
      <p:ext uri="{BB962C8B-B14F-4D97-AF65-F5344CB8AC3E}">
        <p14:creationId xmlns:p14="http://schemas.microsoft.com/office/powerpoint/2010/main" val="39186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callbacks</a:t>
            </a:r>
            <a:r>
              <a:rPr lang="en-US" baseline="0" dirty="0" smtClean="0"/>
              <a:t> (again ;)</a:t>
            </a:r>
          </a:p>
          <a:p>
            <a:r>
              <a:rPr lang="en-US" baseline="0" dirty="0" smtClean="0"/>
              <a:t>  - one if the promise is fulfilled</a:t>
            </a:r>
          </a:p>
          <a:p>
            <a:r>
              <a:rPr lang="en-US" baseline="0" dirty="0" smtClean="0"/>
              <a:t>  - second if it is rejected</a:t>
            </a:r>
          </a:p>
          <a:p>
            <a:r>
              <a:rPr lang="en-US" baseline="0" dirty="0" smtClean="0"/>
              <a:t>both callbacks are optional (very common not to have the error </a:t>
            </a:r>
            <a:r>
              <a:rPr lang="en-US" baseline="0" dirty="0" err="1" smtClean="0"/>
              <a:t>cb</a:t>
            </a:r>
            <a:r>
              <a:rPr lang="en-US" baseline="0" dirty="0" smtClean="0"/>
              <a:t> here)</a:t>
            </a:r>
          </a:p>
          <a:p>
            <a:endParaRPr lang="en-US" baseline="0" dirty="0" smtClean="0"/>
          </a:p>
          <a:p>
            <a:r>
              <a:rPr lang="en-US" baseline="0" dirty="0" smtClean="0"/>
              <a:t>If the promise is already resolved, the callbacks will be called on the next ‘tick’ – it is fully </a:t>
            </a:r>
            <a:r>
              <a:rPr lang="en-US" baseline="0" dirty="0" err="1" smtClean="0"/>
              <a:t>async</a:t>
            </a:r>
            <a:r>
              <a:rPr lang="en-US" baseline="0" dirty="0" smtClean="0"/>
              <a:t>.</a:t>
            </a:r>
          </a:p>
          <a:p>
            <a:r>
              <a:rPr lang="en-US" baseline="0" dirty="0" smtClean="0"/>
              <a:t>Otherwise, if the promise is in pending state, the promise will await to be fulfilled or rejected.</a:t>
            </a:r>
            <a:r>
              <a:rPr lang="en-US" dirty="0" smtClean="0"/>
              <a:t/>
            </a:r>
            <a:br>
              <a:rPr lang="en-US" dirty="0" smtClean="0"/>
            </a:br>
            <a:endParaRPr lang="en-US" dirty="0" smtClean="0"/>
          </a:p>
          <a:p>
            <a:r>
              <a:rPr lang="en-US" dirty="0" smtClean="0"/>
              <a:t>---</a:t>
            </a:r>
          </a:p>
          <a:p>
            <a:r>
              <a:rPr lang="en-US" dirty="0" smtClean="0"/>
              <a:t>.catch(</a:t>
            </a:r>
            <a:r>
              <a:rPr lang="en-US" dirty="0" err="1" smtClean="0"/>
              <a:t>cb</a:t>
            </a:r>
            <a:r>
              <a:rPr lang="en-US" dirty="0" smtClean="0"/>
              <a:t>) == .then(null, </a:t>
            </a:r>
            <a:r>
              <a:rPr lang="en-US" dirty="0" err="1" smtClean="0"/>
              <a:t>cb</a:t>
            </a:r>
            <a:r>
              <a:rPr lang="en-US" dirty="0" smtClean="0"/>
              <a:t>)</a:t>
            </a:r>
          </a:p>
          <a:p>
            <a:r>
              <a:rPr lang="en-US" dirty="0" smtClean="0"/>
              <a:t>.catch() is</a:t>
            </a:r>
            <a:r>
              <a:rPr lang="en-US" baseline="0" dirty="0" smtClean="0"/>
              <a:t> the shorthand for omitting the success handler</a:t>
            </a:r>
          </a:p>
          <a:p>
            <a:endParaRPr lang="en-US" baseline="0" dirty="0" smtClean="0"/>
          </a:p>
          <a:p>
            <a:r>
              <a:rPr lang="en-US" baseline="0" dirty="0" smtClean="0"/>
              <a:t>catch() is better than then() with error handler, because if the then() success handler throws an exception the catch() handler will get it vs the then() handler will not.</a:t>
            </a:r>
          </a:p>
          <a:p>
            <a:endParaRPr lang="en-US" baseline="0" dirty="0" smtClean="0"/>
          </a:p>
          <a:p>
            <a:r>
              <a:rPr lang="en-US" baseline="0" dirty="0" smtClean="0"/>
              <a:t>The throw </a:t>
            </a:r>
            <a:r>
              <a:rPr lang="en-US" baseline="0" dirty="0" err="1" smtClean="0"/>
              <a:t>BadUserName</a:t>
            </a:r>
            <a:r>
              <a:rPr lang="en-US" baseline="0" dirty="0" smtClean="0"/>
              <a:t>() is catch in the then() implementation of the promise being resolved in the library code. In the example below that means the email </a:t>
            </a:r>
            <a:r>
              <a:rPr lang="en-US" baseline="0" dirty="0" err="1" smtClean="0"/>
              <a:t>var</a:t>
            </a:r>
            <a:r>
              <a:rPr lang="en-US" baseline="0" dirty="0" smtClean="0"/>
              <a:t> will become a rejected promise with a reason of </a:t>
            </a:r>
            <a:r>
              <a:rPr lang="en-US" baseline="0" dirty="0" err="1" smtClean="0"/>
              <a:t>BadUserName</a:t>
            </a:r>
            <a:r>
              <a:rPr lang="en-US" baseline="0" dirty="0" smtClean="0"/>
              <a:t>()</a:t>
            </a:r>
          </a:p>
          <a:p>
            <a:r>
              <a:rPr lang="en-US" baseline="0" dirty="0" smtClean="0"/>
              <a:t> </a:t>
            </a:r>
          </a:p>
          <a:p>
            <a:r>
              <a:rPr lang="en-US" baseline="0" dirty="0" smtClean="0"/>
              <a:t>promises-samples.js #30</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28</a:t>
            </a:fld>
            <a:endParaRPr lang="en-US"/>
          </a:p>
        </p:txBody>
      </p:sp>
    </p:spTree>
    <p:extLst>
      <p:ext uri="{BB962C8B-B14F-4D97-AF65-F5344CB8AC3E}">
        <p14:creationId xmlns:p14="http://schemas.microsoft.com/office/powerpoint/2010/main" val="2196092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See promises-sample.js #30, #48, #62</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http://wiki.commonjs.org/wiki/Promises</a:t>
            </a:r>
          </a:p>
          <a:p>
            <a:r>
              <a:rPr lang="en-US" sz="1200" b="0" i="0" u="none" strike="noStrike" kern="1200" baseline="0" dirty="0" smtClean="0">
                <a:solidFill>
                  <a:schemeClr val="tx1"/>
                </a:solidFill>
                <a:latin typeface="+mn-lt"/>
                <a:ea typeface="+mn-ea"/>
                <a:cs typeface="+mn-cs"/>
              </a:rPr>
              <a:t>http://www.slideshare.net/piotrpelczar/asynchronous-programming-done-right-nodejs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kern="1200" dirty="0" smtClean="0">
                <a:solidFill>
                  <a:schemeClr val="tx1"/>
                </a:solidFill>
                <a:effectLst/>
                <a:latin typeface="+mn-lt"/>
                <a:ea typeface="+mn-ea"/>
                <a:cs typeface="+mn-cs"/>
              </a:rPr>
              <a:t>jQuery implemented Promises in version 1.5.</a:t>
            </a:r>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30</a:t>
            </a:fld>
            <a:endParaRPr lang="en-US"/>
          </a:p>
        </p:txBody>
      </p:sp>
    </p:spTree>
    <p:extLst>
      <p:ext uri="{BB962C8B-B14F-4D97-AF65-F5344CB8AC3E}">
        <p14:creationId xmlns:p14="http://schemas.microsoft.com/office/powerpoint/2010/main" val="2228721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http://stackoverflow.com/questions/28388885/ecmascript-6-features-available-in-node-js-0-12</a:t>
            </a:r>
          </a:p>
          <a:p>
            <a:r>
              <a:rPr lang="en-US" dirty="0" smtClean="0"/>
              <a:t>http://kangax.github.io/compat-table/es6/#node</a:t>
            </a:r>
          </a:p>
          <a:p>
            <a:endParaRPr lang="en-US" dirty="0" smtClean="0"/>
          </a:p>
          <a:p>
            <a:r>
              <a:rPr lang="en-US" smtClean="0"/>
              <a:t>http://nodesummit.com/media/evolution-of-javascript-es7/</a:t>
            </a:r>
          </a:p>
          <a:p>
            <a:endParaRPr lang="en-US" smtClean="0"/>
          </a:p>
          <a:p>
            <a:r>
              <a:rPr lang="en-US" dirty="0" smtClean="0"/>
              <a:t>generators-samples.js #30,</a:t>
            </a:r>
            <a:r>
              <a:rPr lang="en-US" baseline="0" dirty="0" smtClean="0"/>
              <a:t> #45, ( #80, #90 )</a:t>
            </a:r>
          </a:p>
          <a:p>
            <a:endParaRPr lang="en-US" baseline="0" dirty="0" smtClean="0"/>
          </a:p>
          <a:p>
            <a:r>
              <a:rPr lang="en-US" dirty="0" smtClean="0"/>
              <a:t>http://jlongster.com/A-Study-on-Solving-Callbacks-with-JavaScript-Generators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32</a:t>
            </a:fld>
            <a:endParaRPr lang="en-US"/>
          </a:p>
        </p:txBody>
      </p:sp>
    </p:spTree>
    <p:extLst>
      <p:ext uri="{BB962C8B-B14F-4D97-AF65-F5344CB8AC3E}">
        <p14:creationId xmlns:p14="http://schemas.microsoft.com/office/powerpoint/2010/main" val="1870304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https://www.npmjs.com/package/nodent</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35</a:t>
            </a:fld>
            <a:endParaRPr lang="en-US"/>
          </a:p>
        </p:txBody>
      </p:sp>
    </p:spTree>
    <p:extLst>
      <p:ext uri="{BB962C8B-B14F-4D97-AF65-F5344CB8AC3E}">
        <p14:creationId xmlns:p14="http://schemas.microsoft.com/office/powerpoint/2010/main" val="3966831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https://github.com/DjebbZ/nodejs-paris-csp</a:t>
            </a:r>
          </a:p>
          <a:p>
            <a:endParaRPr lang="en-US" dirty="0" smtClean="0"/>
          </a:p>
          <a:p>
            <a:r>
              <a:rPr lang="en-US" dirty="0" smtClean="0"/>
              <a:t>http://www.hostingadvice.com/blog/nodejs-vs-golang/</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36</a:t>
            </a:fld>
            <a:endParaRPr lang="en-US"/>
          </a:p>
        </p:txBody>
      </p:sp>
    </p:spTree>
    <p:extLst>
      <p:ext uri="{BB962C8B-B14F-4D97-AF65-F5344CB8AC3E}">
        <p14:creationId xmlns:p14="http://schemas.microsoft.com/office/powerpoint/2010/main" val="85828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8</a:t>
            </a:fld>
            <a:endParaRPr lang="en-US"/>
          </a:p>
        </p:txBody>
      </p:sp>
    </p:spTree>
    <p:extLst>
      <p:ext uri="{BB962C8B-B14F-4D97-AF65-F5344CB8AC3E}">
        <p14:creationId xmlns:p14="http://schemas.microsoft.com/office/powerpoint/2010/main" val="3639127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 which is very simple and familiar to every web developer ) on both the server side, and the client side. Also, when using </a:t>
            </a:r>
            <a:r>
              <a:rPr lang="en-US" sz="1200" b="0" i="0" kern="1200" dirty="0" err="1" smtClean="0">
                <a:solidFill>
                  <a:schemeClr val="tx1"/>
                </a:solidFill>
                <a:effectLst/>
                <a:latin typeface="+mn-lt"/>
                <a:ea typeface="+mn-ea"/>
                <a:cs typeface="+mn-cs"/>
              </a:rPr>
              <a:t>mongoDB</a:t>
            </a:r>
            <a:r>
              <a:rPr lang="en-US" sz="1200" b="0" i="0" kern="1200" dirty="0" smtClean="0">
                <a:solidFill>
                  <a:schemeClr val="tx1"/>
                </a:solidFill>
                <a:effectLst/>
                <a:latin typeface="+mn-lt"/>
                <a:ea typeface="+mn-ea"/>
                <a:cs typeface="+mn-cs"/>
              </a:rPr>
              <a:t>, you receive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as query results, which makes it easy to pass the result on to a client side framework, like knockout / angular etc…</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9</a:t>
            </a:fld>
            <a:endParaRPr lang="en-US"/>
          </a:p>
        </p:txBody>
      </p:sp>
    </p:spTree>
    <p:extLst>
      <p:ext uri="{BB962C8B-B14F-4D97-AF65-F5344CB8AC3E}">
        <p14:creationId xmlns:p14="http://schemas.microsoft.com/office/powerpoint/2010/main" val="353339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happens if you block?</a:t>
            </a:r>
            <a:br>
              <a:rPr lang="en-US" dirty="0" smtClean="0"/>
            </a:br>
            <a:r>
              <a:rPr lang="en-US" dirty="0" smtClean="0"/>
              <a:t>If your code is blocking, you prevent any other request to be honored. Node.js</a:t>
            </a:r>
            <a:r>
              <a:rPr lang="en-US" baseline="0" dirty="0" smtClean="0"/>
              <a:t> expects you to execute code very quickly and return. Lengthy processing must be </a:t>
            </a:r>
            <a:r>
              <a:rPr lang="en-US" baseline="0" dirty="0" err="1" smtClean="0"/>
              <a:t>async</a:t>
            </a:r>
            <a:r>
              <a:rPr lang="en-US" baseline="0" dirty="0" smtClean="0"/>
              <a:t>, spawn, …</a:t>
            </a:r>
            <a:br>
              <a:rPr lang="en-US" baseline="0" dirty="0" smtClean="0"/>
            </a:br>
            <a:r>
              <a:rPr lang="en-US" baseline="0" dirty="0" smtClean="0"/>
              <a:t>You will not loose any requests, but they’ll be delayed and then executed one by one.</a:t>
            </a:r>
            <a:br>
              <a:rPr lang="en-US" baseline="0" dirty="0" smtClean="0"/>
            </a:br>
            <a:r>
              <a:rPr lang="en-US" baseline="0" dirty="0" smtClean="0"/>
              <a:t>A good practice is to stress your code using the Apache ab command or siege  </a:t>
            </a:r>
            <a:endParaRPr lang="en-US" dirty="0" smtClean="0"/>
          </a:p>
          <a:p>
            <a:endParaRPr lang="en-US" dirty="0" smtClean="0"/>
          </a:p>
          <a:p>
            <a:pPr marL="171450" indent="-171450">
              <a:buFont typeface="Arial" panose="020B0604020202020204" pitchFamily="34" charset="0"/>
              <a:buChar char="•"/>
            </a:pPr>
            <a:r>
              <a:rPr lang="en-US" dirty="0" smtClean="0"/>
              <a:t>Keep in mind the Node.js foundations </a:t>
            </a:r>
          </a:p>
          <a:p>
            <a:pPr marL="628650" lvl="1" indent="-171450">
              <a:buFont typeface="Arial" panose="020B0604020202020204" pitchFamily="34" charset="0"/>
              <a:buChar char="•"/>
            </a:pPr>
            <a:r>
              <a:rPr lang="en-US" dirty="0" smtClean="0"/>
              <a:t>event loop</a:t>
            </a:r>
          </a:p>
          <a:p>
            <a:pPr marL="628650" lvl="1" indent="-171450">
              <a:buFont typeface="Arial" panose="020B0604020202020204" pitchFamily="34" charset="0"/>
              <a:buChar char="•"/>
            </a:pPr>
            <a:r>
              <a:rPr lang="en-US" dirty="0" smtClean="0"/>
              <a:t>one </a:t>
            </a:r>
            <a:r>
              <a:rPr lang="en-US" dirty="0" err="1" smtClean="0"/>
              <a:t>javascript</a:t>
            </a:r>
            <a:r>
              <a:rPr lang="en-US" dirty="0" smtClean="0"/>
              <a:t> thread</a:t>
            </a:r>
          </a:p>
          <a:p>
            <a:pPr marL="0" lvl="0" indent="0">
              <a:buFont typeface="Arial" panose="020B0604020202020204" pitchFamily="34" charset="0"/>
              <a:buNone/>
            </a:pPr>
            <a:endParaRPr lang="en-US" dirty="0" smtClean="0"/>
          </a:p>
          <a:p>
            <a:pPr marL="0" lvl="0" indent="0">
              <a:buFont typeface="Arial" panose="020B0604020202020204" pitchFamily="34" charset="0"/>
              <a:buNone/>
            </a:pPr>
            <a:r>
              <a:rPr lang="en-US" dirty="0" smtClean="0"/>
              <a:t>See next 2 slides</a:t>
            </a:r>
          </a:p>
          <a:p>
            <a:pPr marL="0" lv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12</a:t>
            </a:fld>
            <a:endParaRPr lang="en-US"/>
          </a:p>
        </p:txBody>
      </p:sp>
    </p:spTree>
    <p:extLst>
      <p:ext uri="{BB962C8B-B14F-4D97-AF65-F5344CB8AC3E}">
        <p14:creationId xmlns:p14="http://schemas.microsoft.com/office/powerpoint/2010/main" val="272409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Old </a:t>
            </a:r>
            <a:r>
              <a:rPr lang="en-US" sz="1200" b="0" i="0" kern="1200" dirty="0" err="1" smtClean="0">
                <a:solidFill>
                  <a:schemeClr val="tx1"/>
                </a:solidFill>
                <a:effectLst/>
                <a:latin typeface="+mn-lt"/>
                <a:ea typeface="+mn-ea"/>
                <a:cs typeface="+mn-cs"/>
              </a:rPr>
              <a:t>framwework</a:t>
            </a:r>
            <a:r>
              <a:rPr lang="en-US" sz="1200" b="0" i="0" kern="1200" dirty="0" smtClean="0">
                <a:solidFill>
                  <a:schemeClr val="tx1"/>
                </a:solidFill>
                <a:effectLst/>
                <a:latin typeface="+mn-lt"/>
                <a:ea typeface="+mn-ea"/>
                <a:cs typeface="+mn-cs"/>
              </a:rPr>
              <a:t> - http://stackoverflow.com/questions/10680601/nodejs-event-loop</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Libeio</a:t>
            </a:r>
            <a:r>
              <a:rPr lang="en-US" sz="1200" b="0" i="0" kern="1200" dirty="0" smtClean="0">
                <a:solidFill>
                  <a:schemeClr val="tx1"/>
                </a:solidFill>
                <a:effectLst/>
                <a:latin typeface="+mn-lt"/>
                <a:ea typeface="+mn-ea"/>
                <a:cs typeface="+mn-cs"/>
              </a:rPr>
              <a:t> is a full-featured asynchronous I/O library for C, modelled in similar style and spirit as </a:t>
            </a:r>
            <a:r>
              <a:rPr lang="en-US" sz="1200" b="0" i="0" kern="1200" dirty="0" err="1" smtClean="0">
                <a:solidFill>
                  <a:schemeClr val="tx1"/>
                </a:solidFill>
                <a:effectLst/>
                <a:latin typeface="+mn-lt"/>
                <a:ea typeface="+mn-ea"/>
                <a:cs typeface="+mn-cs"/>
                <a:hlinkClick r:id="rId3"/>
              </a:rPr>
              <a:t>libev</a:t>
            </a:r>
            <a:r>
              <a:rPr lang="en-US" sz="1200" b="0" i="0" kern="1200" dirty="0" smtClean="0">
                <a:solidFill>
                  <a:schemeClr val="tx1"/>
                </a:solidFill>
                <a:effectLst/>
                <a:latin typeface="+mn-lt"/>
                <a:ea typeface="+mn-ea"/>
                <a:cs typeface="+mn-cs"/>
              </a:rPr>
              <a:t>. Features include: asynchronous read, write, open, close, stat, unlink, </a:t>
            </a:r>
            <a:r>
              <a:rPr lang="en-US" sz="1200" b="0" i="0" kern="1200" dirty="0" err="1" smtClean="0">
                <a:solidFill>
                  <a:schemeClr val="tx1"/>
                </a:solidFill>
                <a:effectLst/>
                <a:latin typeface="+mn-lt"/>
                <a:ea typeface="+mn-ea"/>
                <a:cs typeface="+mn-cs"/>
              </a:rPr>
              <a:t>fdatasync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mknod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readdir</a:t>
            </a:r>
            <a:r>
              <a:rPr lang="en-US" sz="1200" b="0" i="0" kern="1200" dirty="0" smtClean="0">
                <a:solidFill>
                  <a:schemeClr val="tx1"/>
                </a:solidFill>
                <a:effectLst/>
                <a:latin typeface="+mn-lt"/>
                <a:ea typeface="+mn-ea"/>
                <a:cs typeface="+mn-cs"/>
              </a:rPr>
              <a:t> etc. (basically the full POSIX API). </a:t>
            </a:r>
            <a:r>
              <a:rPr lang="en-US" sz="1200" b="0" i="0" kern="1200" dirty="0" err="1" smtClean="0">
                <a:solidFill>
                  <a:schemeClr val="tx1"/>
                </a:solidFill>
                <a:effectLst/>
                <a:latin typeface="+mn-lt"/>
                <a:ea typeface="+mn-ea"/>
                <a:cs typeface="+mn-cs"/>
              </a:rPr>
              <a:t>sendfile</a:t>
            </a:r>
            <a:r>
              <a:rPr lang="en-US" sz="1200" b="0" i="0" kern="1200" dirty="0" smtClean="0">
                <a:solidFill>
                  <a:schemeClr val="tx1"/>
                </a:solidFill>
                <a:effectLst/>
                <a:latin typeface="+mn-lt"/>
                <a:ea typeface="+mn-ea"/>
                <a:cs typeface="+mn-cs"/>
              </a:rPr>
              <a:t> (native on </a:t>
            </a:r>
            <a:r>
              <a:rPr lang="en-US" sz="1200" b="0" i="0" kern="1200" dirty="0" err="1" smtClean="0">
                <a:solidFill>
                  <a:schemeClr val="tx1"/>
                </a:solidFill>
                <a:effectLst/>
                <a:latin typeface="+mn-lt"/>
                <a:ea typeface="+mn-ea"/>
                <a:cs typeface="+mn-cs"/>
              </a:rPr>
              <a:t>solaris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hp-ux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freebsd</a:t>
            </a:r>
            <a:r>
              <a:rPr lang="en-US" sz="1200" b="0" i="0" kern="1200" dirty="0" smtClean="0">
                <a:solidFill>
                  <a:schemeClr val="tx1"/>
                </a:solidFill>
                <a:effectLst/>
                <a:latin typeface="+mn-lt"/>
                <a:ea typeface="+mn-ea"/>
                <a:cs typeface="+mn-cs"/>
              </a:rPr>
              <a:t>, emulated </a:t>
            </a:r>
            <a:r>
              <a:rPr lang="en-US" sz="1200" b="0" i="0" kern="1200" dirty="0" err="1" smtClean="0">
                <a:solidFill>
                  <a:schemeClr val="tx1"/>
                </a:solidFill>
                <a:effectLst/>
                <a:latin typeface="+mn-lt"/>
                <a:ea typeface="+mn-ea"/>
                <a:cs typeface="+mn-cs"/>
              </a:rPr>
              <a:t>everywehere</a:t>
            </a:r>
            <a:r>
              <a:rPr lang="en-US" sz="1200" b="0" i="0" kern="1200" dirty="0" smtClean="0">
                <a:solidFill>
                  <a:schemeClr val="tx1"/>
                </a:solidFill>
                <a:effectLst/>
                <a:latin typeface="+mn-lt"/>
                <a:ea typeface="+mn-ea"/>
                <a:cs typeface="+mn-cs"/>
              </a:rPr>
              <a:t> else), </a:t>
            </a:r>
            <a:r>
              <a:rPr lang="en-US" sz="1200" b="0" i="0" kern="1200" dirty="0" err="1" smtClean="0">
                <a:solidFill>
                  <a:schemeClr val="tx1"/>
                </a:solidFill>
                <a:effectLst/>
                <a:latin typeface="+mn-lt"/>
                <a:ea typeface="+mn-ea"/>
                <a:cs typeface="+mn-cs"/>
              </a:rPr>
              <a:t>readahead</a:t>
            </a:r>
            <a:r>
              <a:rPr lang="en-US" sz="1200" b="0" i="0" kern="1200" dirty="0" smtClean="0">
                <a:solidFill>
                  <a:schemeClr val="tx1"/>
                </a:solidFill>
                <a:effectLst/>
                <a:latin typeface="+mn-lt"/>
                <a:ea typeface="+mn-ea"/>
                <a:cs typeface="+mn-cs"/>
              </a:rPr>
              <a:t> (emulated where not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using </a:t>
            </a:r>
            <a:r>
              <a:rPr lang="en-US" sz="1200" b="0" i="0" kern="1200" dirty="0" err="1" smtClean="0">
                <a:solidFill>
                  <a:schemeClr val="tx1"/>
                </a:solidFill>
                <a:effectLst/>
                <a:latin typeface="+mn-lt"/>
                <a:ea typeface="+mn-ea"/>
                <a:cs typeface="+mn-cs"/>
              </a:rPr>
              <a:t>libuv</a:t>
            </a:r>
            <a:endParaRPr lang="en-US" sz="1200" b="0" i="0" kern="1200" dirty="0" smtClean="0">
              <a:solidFill>
                <a:schemeClr val="tx1"/>
              </a:solidFill>
              <a:effectLst/>
              <a:latin typeface="+mn-lt"/>
              <a:ea typeface="+mn-ea"/>
              <a:cs typeface="+mn-cs"/>
            </a:endParaRPr>
          </a:p>
          <a:p>
            <a:r>
              <a:rPr lang="en-US" dirty="0" smtClean="0"/>
              <a:t>https://github.com/libuv/libuv</a:t>
            </a:r>
          </a:p>
          <a:p>
            <a:endParaRPr lang="en-US" dirty="0" smtClean="0"/>
          </a:p>
          <a:p>
            <a:r>
              <a:rPr lang="en-US" dirty="0" smtClean="0"/>
              <a:t>The difference with Apache which starts one thread for each request (does not scale</a:t>
            </a:r>
            <a:r>
              <a:rPr lang="en-US" baseline="0" dirty="0" smtClean="0"/>
              <a:t> well under pressure), node is having a pool of thread, so manage the same number always. No memory problem, no slowdown to control threads’ lifetime. The event loop is always there to respond to new requests. People says Node.js is one thread only, but one thread for executing your code, multiple otherwise.</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13</a:t>
            </a:fld>
            <a:endParaRPr lang="en-US"/>
          </a:p>
        </p:txBody>
      </p:sp>
    </p:spTree>
    <p:extLst>
      <p:ext uri="{BB962C8B-B14F-4D97-AF65-F5344CB8AC3E}">
        <p14:creationId xmlns:p14="http://schemas.microsoft.com/office/powerpoint/2010/main" val="1536634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blocking Node.js in your code, the event loop (in its own thread) will continue receiving</a:t>
            </a:r>
            <a:r>
              <a:rPr lang="en-US" baseline="0" dirty="0" smtClean="0"/>
              <a:t> messages and new requests. Nothing is lost, …. Just delayed because of you.</a:t>
            </a:r>
          </a:p>
          <a:p>
            <a:r>
              <a:rPr lang="en-US" baseline="0" dirty="0" smtClean="0"/>
              <a:t>It is very common for people to assume their code is more important than anything else, or reply things like, their code is fast to not worry about </a:t>
            </a:r>
            <a:r>
              <a:rPr lang="en-US" baseline="0" dirty="0" err="1" smtClean="0"/>
              <a:t>async</a:t>
            </a:r>
            <a:r>
              <a:rPr lang="en-US" baseline="0" dirty="0" smtClean="0"/>
              <a:t> programming. One of my colleague (a very good programmer on desktop) sometimes reply to me that ‘reading that little file synchronously is not a problem, it is small’. Is that true?</a:t>
            </a:r>
          </a:p>
          <a:p>
            <a:r>
              <a:rPr lang="en-US" baseline="0" dirty="0" smtClean="0"/>
              <a:t>He forgot 2 things, yes it is small to read the content, but this is because it is small, the I/O will spend more time accessing the file than reading it. And while debugging on his machine with 1 request, it has no impact. What about firing 100.000 request (using Apache ab) at the same time 10.000 x 0.100ms becomes 1.000 seconds almost 16 minutes, ouch!</a:t>
            </a:r>
          </a:p>
          <a:p>
            <a:endParaRPr lang="en-US" baseline="0" dirty="0" smtClean="0"/>
          </a:p>
          <a:p>
            <a:r>
              <a:rPr lang="en-US" baseline="0" dirty="0" smtClean="0"/>
              <a:t>Node.js sends tons of messages, but your application can fire messages as well by using the </a:t>
            </a:r>
            <a:r>
              <a:rPr lang="en-US" baseline="0" dirty="0" err="1" smtClean="0"/>
              <a:t>EventEmitter</a:t>
            </a:r>
            <a:endParaRPr lang="en-US" baseline="0" dirty="0" smtClean="0"/>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events =require(</a:t>
            </a:r>
            <a:r>
              <a:rPr lang="en-US" sz="1200" kern="1200" dirty="0" smtClean="0">
                <a:solidFill>
                  <a:schemeClr val="tx1"/>
                </a:solidFill>
                <a:effectLst/>
                <a:latin typeface="+mn-lt"/>
                <a:ea typeface="+mn-ea"/>
                <a:cs typeface="+mn-cs"/>
              </a:rPr>
              <a:t>'events'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err="1" smtClean="0"/>
              <a:t>util</a:t>
            </a:r>
            <a:r>
              <a:rPr lang="en-US" dirty="0" smtClean="0"/>
              <a:t> =require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util</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function</a:t>
            </a:r>
            <a:r>
              <a:rPr lang="en-US" sz="1200" b="1" kern="1200" baseline="0" dirty="0" smtClean="0">
                <a:solidFill>
                  <a:schemeClr val="tx1"/>
                </a:solidFill>
                <a:effectLst/>
                <a:latin typeface="+mn-lt"/>
                <a:ea typeface="+mn-ea"/>
                <a:cs typeface="+mn-cs"/>
              </a:rPr>
              <a:t> </a:t>
            </a:r>
            <a:r>
              <a:rPr lang="en-US" dirty="0" err="1" smtClean="0"/>
              <a:t>MyObject</a:t>
            </a:r>
            <a:r>
              <a:rPr lang="en-US" sz="1200" kern="1200" dirty="0" smtClean="0">
                <a:solidFill>
                  <a:schemeClr val="tx1"/>
                </a:solidFill>
                <a:effectLst/>
                <a:latin typeface="+mn-lt"/>
                <a:ea typeface="+mn-ea"/>
                <a:cs typeface="+mn-cs"/>
              </a:rPr>
              <a:t> </a:t>
            </a:r>
            <a:r>
              <a:rPr lang="en-US" dirty="0" smtClean="0"/>
              <a:t>() {</a:t>
            </a:r>
            <a:br>
              <a:rPr lang="en-US" dirty="0" smtClean="0"/>
            </a:br>
            <a:r>
              <a:rPr lang="en-US" dirty="0" smtClean="0"/>
              <a:t>   </a:t>
            </a:r>
            <a:r>
              <a:rPr lang="en-US" dirty="0" err="1" smtClean="0"/>
              <a:t>events.</a:t>
            </a:r>
            <a:r>
              <a:rPr lang="en-US" sz="1200" kern="1200" dirty="0" err="1" smtClean="0">
                <a:solidFill>
                  <a:schemeClr val="tx1"/>
                </a:solidFill>
                <a:effectLst/>
                <a:latin typeface="+mn-lt"/>
                <a:ea typeface="+mn-ea"/>
                <a:cs typeface="+mn-cs"/>
              </a:rPr>
              <a:t>EventEmitter</a:t>
            </a:r>
            <a:r>
              <a:rPr lang="en-US" dirty="0" err="1" smtClean="0"/>
              <a:t>.</a:t>
            </a:r>
            <a:r>
              <a:rPr lang="en-US" sz="1200" kern="1200" dirty="0" err="1"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a:t>
            </a:r>
            <a:br>
              <a:rPr lang="en-US" dirty="0" smtClean="0"/>
            </a:br>
            <a:r>
              <a:rPr lang="en-US" sz="1200" kern="1200" dirty="0" smtClean="0">
                <a:solidFill>
                  <a:schemeClr val="tx1"/>
                </a:solidFill>
                <a:effectLst/>
                <a:latin typeface="+mn-lt"/>
                <a:ea typeface="+mn-ea"/>
                <a:cs typeface="+mn-cs"/>
              </a:rPr>
              <a:t>//</a:t>
            </a:r>
            <a:r>
              <a:rPr lang="en-US" dirty="0" err="1" smtClean="0"/>
              <a:t>MyObject</a:t>
            </a:r>
            <a:r>
              <a:rPr lang="en-US" sz="1200" kern="1200" dirty="0" err="1" smtClean="0">
                <a:solidFill>
                  <a:schemeClr val="tx1"/>
                </a:solidFill>
                <a:effectLst/>
                <a:latin typeface="+mn-lt"/>
                <a:ea typeface="+mn-ea"/>
                <a:cs typeface="+mn-cs"/>
              </a:rPr>
              <a:t>.prototype.__proto</a:t>
            </a:r>
            <a:r>
              <a:rPr lang="en-US" sz="1200" kern="1200" dirty="0" smtClean="0">
                <a:solidFill>
                  <a:schemeClr val="tx1"/>
                </a:solidFill>
                <a:effectLst/>
                <a:latin typeface="+mn-lt"/>
                <a:ea typeface="+mn-ea"/>
                <a:cs typeface="+mn-cs"/>
              </a:rPr>
              <a:t>__ =</a:t>
            </a:r>
            <a:r>
              <a:rPr lang="en-US" sz="1200" kern="1200" dirty="0" err="1" smtClean="0">
                <a:solidFill>
                  <a:schemeClr val="tx1"/>
                </a:solidFill>
                <a:effectLst/>
                <a:latin typeface="+mn-lt"/>
                <a:ea typeface="+mn-ea"/>
                <a:cs typeface="+mn-cs"/>
              </a:rPr>
              <a:t>events.EventEmitter.prototype</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dirty="0" err="1" smtClean="0"/>
              <a:t>util.</a:t>
            </a:r>
            <a:r>
              <a:rPr lang="en-US" sz="1200" kern="1200" dirty="0" err="1" smtClean="0">
                <a:solidFill>
                  <a:schemeClr val="tx1"/>
                </a:solidFill>
                <a:effectLst/>
                <a:latin typeface="+mn-lt"/>
                <a:ea typeface="+mn-ea"/>
                <a:cs typeface="+mn-cs"/>
              </a:rPr>
              <a:t>inherits</a:t>
            </a:r>
            <a:r>
              <a:rPr lang="en-US" sz="1200" kern="1200" dirty="0" smtClean="0">
                <a:solidFill>
                  <a:schemeClr val="tx1"/>
                </a:solidFill>
                <a:effectLst/>
                <a:latin typeface="+mn-lt"/>
                <a:ea typeface="+mn-ea"/>
                <a:cs typeface="+mn-cs"/>
              </a:rPr>
              <a:t> </a:t>
            </a:r>
            <a:r>
              <a:rPr lang="en-US" dirty="0" smtClean="0"/>
              <a:t>(</a:t>
            </a:r>
            <a:r>
              <a:rPr lang="en-US" dirty="0" err="1" smtClean="0"/>
              <a:t>MyObject</a:t>
            </a:r>
            <a:r>
              <a:rPr lang="en-US" sz="1200" kern="1200" dirty="0" smtClean="0">
                <a:solidFill>
                  <a:schemeClr val="tx1"/>
                </a:solidFill>
                <a:effectLst/>
                <a:latin typeface="+mn-lt"/>
                <a:ea typeface="+mn-ea"/>
                <a:cs typeface="+mn-cs"/>
              </a:rPr>
              <a:t>, </a:t>
            </a:r>
            <a:r>
              <a:rPr lang="en-US" dirty="0" err="1" smtClean="0"/>
              <a:t>events.</a:t>
            </a:r>
            <a:r>
              <a:rPr lang="en-US" sz="1200" kern="1200" dirty="0" err="1" smtClean="0">
                <a:solidFill>
                  <a:schemeClr val="tx1"/>
                </a:solidFill>
                <a:effectLst/>
                <a:latin typeface="+mn-lt"/>
                <a:ea typeface="+mn-ea"/>
                <a:cs typeface="+mn-cs"/>
              </a:rPr>
              <a:t>EventEmitter</a:t>
            </a:r>
            <a:r>
              <a:rPr lang="en-US" dirty="0" smtClean="0"/>
              <a:t>)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dirty="0" err="1" smtClean="0"/>
              <a:t>MyObject.</a:t>
            </a:r>
            <a:r>
              <a:rPr lang="en-US" sz="1200" kern="1200" dirty="0" err="1" smtClean="0">
                <a:solidFill>
                  <a:schemeClr val="tx1"/>
                </a:solidFill>
                <a:effectLst/>
                <a:latin typeface="+mn-lt"/>
                <a:ea typeface="+mn-ea"/>
                <a:cs typeface="+mn-cs"/>
              </a:rPr>
              <a:t>prototype</a:t>
            </a:r>
            <a:r>
              <a:rPr lang="en-US" dirty="0" err="1" smtClean="0"/>
              <a:t>.</a:t>
            </a:r>
            <a:r>
              <a:rPr lang="en-US" sz="1200" kern="1200" dirty="0" err="1" smtClean="0">
                <a:solidFill>
                  <a:schemeClr val="tx1"/>
                </a:solidFill>
                <a:effectLst/>
                <a:latin typeface="+mn-lt"/>
                <a:ea typeface="+mn-ea"/>
                <a:cs typeface="+mn-cs"/>
              </a:rPr>
              <a:t>myFct</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function </a:t>
            </a:r>
            <a:r>
              <a:rPr lang="en-US" dirty="0" smtClean="0"/>
              <a:t>() {</a:t>
            </a:r>
            <a:br>
              <a:rPr lang="en-US" dirty="0" smtClean="0"/>
            </a:br>
            <a:r>
              <a:rPr lang="en-US" dirty="0" smtClean="0"/>
              <a:t>   </a:t>
            </a: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self =</a:t>
            </a:r>
            <a:r>
              <a:rPr lang="en-US" sz="1200" b="1"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err="1" smtClean="0"/>
              <a:t>someAsyncCall</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function </a:t>
            </a:r>
            <a:r>
              <a:rPr lang="en-US" dirty="0" smtClean="0"/>
              <a:t>(err, response) {</a:t>
            </a:r>
            <a:br>
              <a:rPr lang="en-US" dirty="0" smtClean="0"/>
            </a:br>
            <a:r>
              <a:rPr lang="en-US" dirty="0" smtClean="0"/>
              <a:t>         </a:t>
            </a:r>
            <a:r>
              <a:rPr lang="en-US" sz="1200" b="1" kern="1200" dirty="0" smtClean="0">
                <a:solidFill>
                  <a:schemeClr val="tx1"/>
                </a:solidFill>
                <a:effectLst/>
                <a:latin typeface="+mn-lt"/>
                <a:ea typeface="+mn-ea"/>
                <a:cs typeface="+mn-cs"/>
              </a:rPr>
              <a:t>try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if </a:t>
            </a:r>
            <a:r>
              <a:rPr lang="en-US" dirty="0" smtClean="0"/>
              <a:t>( </a:t>
            </a:r>
            <a:r>
              <a:rPr lang="en-US" dirty="0" err="1" smtClean="0"/>
              <a:t>response.</a:t>
            </a:r>
            <a:r>
              <a:rPr lang="en-US" sz="1200" kern="1200" dirty="0" err="1" smtClean="0">
                <a:solidFill>
                  <a:schemeClr val="tx1"/>
                </a:solidFill>
                <a:effectLst/>
                <a:latin typeface="+mn-lt"/>
                <a:ea typeface="+mn-ea"/>
                <a:cs typeface="+mn-cs"/>
              </a:rPr>
              <a:t>statusCode</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200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throw </a:t>
            </a:r>
            <a:r>
              <a:rPr lang="en-US" dirty="0" smtClean="0"/>
              <a:t>response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try </a:t>
            </a: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'success', </a:t>
            </a:r>
            <a:r>
              <a:rPr lang="en-US" dirty="0" smtClean="0"/>
              <a:t>response) </a:t>
            </a:r>
            <a:r>
              <a:rPr lang="en-US" sz="1200" kern="1200" dirty="0" smtClean="0">
                <a:solidFill>
                  <a:schemeClr val="tx1"/>
                </a:solidFill>
                <a:effectLst/>
                <a:latin typeface="+mn-lt"/>
                <a:ea typeface="+mn-ea"/>
                <a:cs typeface="+mn-cs"/>
              </a:rPr>
              <a:t>; </a:t>
            </a:r>
            <a:r>
              <a:rPr lang="en-US" dirty="0" smtClean="0"/>
              <a:t>}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'fail', </a:t>
            </a:r>
            <a:r>
              <a:rPr lang="en-US" dirty="0" smtClean="0"/>
              <a:t>err)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smtClean="0"/>
              <a:t>}</a:t>
            </a:r>
            <a:br>
              <a:rPr lang="en-US" dirty="0" smtClean="0"/>
            </a:br>
            <a:r>
              <a:rPr lang="en-US" dirty="0" smtClean="0"/>
              <a:t>      })</a:t>
            </a:r>
            <a:br>
              <a:rPr lang="en-US" dirty="0" smtClean="0"/>
            </a:b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return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 </a:t>
            </a:r>
            <a:r>
              <a:rPr lang="en-US" sz="1200" kern="1200" dirty="0" smtClean="0">
                <a:solidFill>
                  <a:schemeClr val="tx1"/>
                </a:solidFill>
                <a:effectLst/>
                <a:latin typeface="+mn-lt"/>
                <a:ea typeface="+mn-ea"/>
                <a:cs typeface="+mn-cs"/>
              </a:rPr>
              <a:t>;</a:t>
            </a:r>
          </a:p>
          <a:p>
            <a:endParaRPr lang="en-US" dirty="0" smtClean="0"/>
          </a:p>
          <a:p>
            <a:r>
              <a:rPr lang="en-US" dirty="0" smtClean="0"/>
              <a:t>Note: all listeners will get the message,</a:t>
            </a:r>
            <a:r>
              <a:rPr lang="en-US" baseline="0" dirty="0" smtClean="0"/>
              <a:t> message name should be different for each object feature. </a:t>
            </a:r>
            <a:r>
              <a:rPr lang="en-US" baseline="0" dirty="0" err="1" smtClean="0"/>
              <a:t>I.e</a:t>
            </a:r>
            <a:r>
              <a:rPr lang="en-US" baseline="0" dirty="0" smtClean="0"/>
              <a:t>, if </a:t>
            </a:r>
            <a:r>
              <a:rPr lang="en-US" baseline="0" dirty="0" err="1" smtClean="0"/>
              <a:t>MyObject</a:t>
            </a:r>
            <a:r>
              <a:rPr lang="en-US" baseline="0" dirty="0" smtClean="0"/>
              <a:t> got </a:t>
            </a:r>
            <a:r>
              <a:rPr lang="en-US" baseline="0" dirty="0" err="1" smtClean="0"/>
              <a:t>anotherFct</a:t>
            </a:r>
            <a:r>
              <a:rPr lang="en-US" baseline="0" dirty="0" smtClean="0"/>
              <a:t> emitting the same messages, look at this code:</a:t>
            </a:r>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baseline="0" dirty="0" smtClean="0"/>
              <a:t>test =</a:t>
            </a:r>
            <a:r>
              <a:rPr lang="en-US" sz="1200" b="1" kern="1200" dirty="0" smtClean="0">
                <a:solidFill>
                  <a:schemeClr val="tx1"/>
                </a:solidFill>
                <a:effectLst/>
                <a:latin typeface="+mn-lt"/>
                <a:ea typeface="+mn-ea"/>
                <a:cs typeface="+mn-cs"/>
              </a:rPr>
              <a:t>new </a:t>
            </a:r>
            <a:r>
              <a:rPr lang="en-US" dirty="0" err="1" smtClean="0"/>
              <a:t>MyObject</a:t>
            </a:r>
            <a:r>
              <a:rPr lang="en-US" dirty="0" smtClean="0"/>
              <a:t> ().</a:t>
            </a:r>
            <a:r>
              <a:rPr lang="en-US" dirty="0" err="1" smtClean="0"/>
              <a:t>myFct</a:t>
            </a:r>
            <a:r>
              <a:rPr lang="en-US" dirty="0" smtClean="0"/>
              <a:t> ().</a:t>
            </a:r>
            <a:r>
              <a:rPr lang="en-US" dirty="0" err="1" smtClean="0"/>
              <a:t>anotherFct</a:t>
            </a:r>
            <a:r>
              <a:rPr lang="en-US" dirty="0" smtClean="0"/>
              <a:t>()</a:t>
            </a:r>
            <a:br>
              <a:rPr lang="en-US" dirty="0" smtClean="0"/>
            </a:br>
            <a:r>
              <a:rPr lang="en-US" dirty="0" smtClean="0"/>
              <a:t>   .</a:t>
            </a:r>
            <a:r>
              <a:rPr lang="en-US" sz="1200" kern="1200" dirty="0" smtClean="0">
                <a:solidFill>
                  <a:schemeClr val="tx1"/>
                </a:solidFill>
                <a:effectLst/>
                <a:latin typeface="+mn-lt"/>
                <a:ea typeface="+mn-ea"/>
                <a:cs typeface="+mn-cs"/>
              </a:rPr>
              <a:t>on </a:t>
            </a:r>
            <a:r>
              <a:rPr lang="en-US" dirty="0" smtClean="0"/>
              <a:t>(</a:t>
            </a:r>
            <a:r>
              <a:rPr lang="en-US" sz="1200" kern="1200" dirty="0" smtClean="0">
                <a:solidFill>
                  <a:schemeClr val="tx1"/>
                </a:solidFill>
                <a:effectLst/>
                <a:latin typeface="+mn-lt"/>
                <a:ea typeface="+mn-ea"/>
                <a:cs typeface="+mn-cs"/>
              </a:rPr>
              <a:t>'success', </a:t>
            </a:r>
            <a:r>
              <a:rPr lang="en-US" sz="1200" b="1" kern="1200" dirty="0" smtClean="0">
                <a:solidFill>
                  <a:schemeClr val="tx1"/>
                </a:solidFill>
                <a:effectLst/>
                <a:latin typeface="+mn-lt"/>
                <a:ea typeface="+mn-ea"/>
                <a:cs typeface="+mn-cs"/>
              </a:rPr>
              <a:t>function </a:t>
            </a:r>
            <a:r>
              <a:rPr lang="en-US" dirty="0" smtClean="0"/>
              <a:t>(data) {</a:t>
            </a:r>
          </a:p>
          <a:p>
            <a:r>
              <a:rPr lang="en-US" dirty="0" smtClean="0"/>
              <a:t>       // or </a:t>
            </a:r>
            <a:r>
              <a:rPr lang="en-US" dirty="0" err="1" smtClean="0"/>
              <a:t>test.anotherFct</a:t>
            </a:r>
            <a:r>
              <a:rPr lang="en-US" dirty="0" smtClean="0"/>
              <a:t>() ;</a:t>
            </a:r>
          </a:p>
          <a:p>
            <a:r>
              <a:rPr lang="en-US" dirty="0" smtClean="0"/>
              <a:t>   }) ;</a:t>
            </a:r>
          </a:p>
          <a:p>
            <a:endParaRPr lang="en-US" baseline="0" dirty="0" smtClean="0"/>
          </a:p>
          <a:p>
            <a:r>
              <a:rPr lang="en-US" baseline="0" dirty="0" smtClean="0"/>
              <a:t>from where is coming the event?</a:t>
            </a:r>
          </a:p>
          <a:p>
            <a:endParaRPr lang="en-US" baseline="0" dirty="0" smtClean="0"/>
          </a:p>
          <a:p>
            <a:r>
              <a:rPr lang="en-US" baseline="0" dirty="0" smtClean="0"/>
              <a:t>More reading at: https://en.wikipedia.org/wiki/Observer_pattern</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14</a:t>
            </a:fld>
            <a:endParaRPr lang="en-US"/>
          </a:p>
        </p:txBody>
      </p:sp>
    </p:spTree>
    <p:extLst>
      <p:ext uri="{BB962C8B-B14F-4D97-AF65-F5344CB8AC3E}">
        <p14:creationId xmlns:p14="http://schemas.microsoft.com/office/powerpoint/2010/main" val="1930611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fibonacci.js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#28 - http://localhost/api/fibonacci</a:t>
            </a:r>
            <a:br>
              <a:rPr lang="en-US" dirty="0" smtClean="0"/>
            </a:br>
            <a:r>
              <a:rPr lang="en-US" sz="1200" kern="1200" dirty="0" smtClean="0">
                <a:solidFill>
                  <a:schemeClr val="tx1"/>
                </a:solidFill>
                <a:effectLst/>
                <a:latin typeface="+mn-lt"/>
                <a:ea typeface="+mn-ea"/>
                <a:cs typeface="+mn-cs"/>
              </a:rPr>
              <a:t>// Terms=40 2015-06-16T08:59:54+02:00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3.828</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synchronous, badly written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#56 – </a:t>
            </a:r>
            <a:r>
              <a:rPr lang="en-US" dirty="0" smtClean="0"/>
              <a:t>http://localhost/api/fibonacci</a:t>
            </a:r>
            <a:r>
              <a:rPr lang="en-US" sz="1200" kern="1200" dirty="0" smtClean="0">
                <a:solidFill>
                  <a:schemeClr val="tx1"/>
                </a:solidFill>
                <a:effectLst/>
                <a:latin typeface="+mn-lt"/>
                <a:ea typeface="+mn-ea"/>
                <a:cs typeface="+mn-cs"/>
              </a:rPr>
              <a:t>opt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Terms=40 2015-06-16T09:03:40+02:00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0.002</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lot better, but still synchronous</a:t>
            </a:r>
            <a:r>
              <a:rPr lang="en-US" sz="1200" kern="1200" baseline="0" dirty="0" smtClean="0">
                <a:solidFill>
                  <a:schemeClr val="tx1"/>
                </a:solidFill>
                <a:effectLst/>
                <a:latin typeface="+mn-lt"/>
                <a:ea typeface="+mn-ea"/>
                <a:cs typeface="+mn-cs"/>
              </a:rPr>
              <a:t> and has a global variable which is ok in the context of synchronous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#78 – </a:t>
            </a:r>
            <a:r>
              <a:rPr lang="en-US" dirty="0" smtClean="0"/>
              <a:t>http://localhost/api/fibonacciasync</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Terms(40) - 2015-06-16T09:05:25+02:00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callback</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Returning(40):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exiting</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Exiting(40):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fully </a:t>
            </a:r>
            <a:r>
              <a:rPr lang="en-US" sz="1200" kern="1200" baseline="0" dirty="0" err="1" smtClean="0">
                <a:solidFill>
                  <a:schemeClr val="tx1"/>
                </a:solidFill>
                <a:effectLst/>
                <a:latin typeface="+mn-lt"/>
                <a:ea typeface="+mn-ea"/>
                <a:cs typeface="+mn-cs"/>
              </a:rPr>
              <a:t>async</a:t>
            </a:r>
            <a:r>
              <a:rPr lang="en-US" sz="1200" kern="1200" baseline="0" dirty="0" smtClean="0">
                <a:solidFill>
                  <a:schemeClr val="tx1"/>
                </a:solidFill>
                <a:effectLst/>
                <a:latin typeface="+mn-lt"/>
                <a:ea typeface="+mn-ea"/>
                <a:cs typeface="+mn-cs"/>
              </a:rPr>
              <a:t>, but in this small example, hard to demonstrate it exits before end of computation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#78 – </a:t>
            </a:r>
            <a:r>
              <a:rPr lang="en-US" dirty="0" smtClean="0"/>
              <a:t>http://localhost/api/fibonacciasyncslow?terms=5</a:t>
            </a:r>
            <a:br>
              <a:rPr lang="en-US" dirty="0" smtClean="0"/>
            </a:br>
            <a:r>
              <a:rPr lang="en-US" dirty="0" smtClean="0"/>
              <a:t>// Terms(5) - 2015-06-16T09:08:38+02:00</a:t>
            </a:r>
            <a:br>
              <a:rPr lang="en-US" dirty="0" smtClean="0"/>
            </a:br>
            <a:r>
              <a:rPr lang="en-US" dirty="0" smtClean="0"/>
              <a:t>// </a:t>
            </a:r>
            <a:r>
              <a:rPr lang="en-US" dirty="0" err="1" smtClean="0"/>
              <a:t>fibonaccislow</a:t>
            </a:r>
            <a:r>
              <a:rPr lang="en-US" dirty="0" smtClean="0"/>
              <a:t>(5) exiting</a:t>
            </a:r>
            <a:br>
              <a:rPr lang="en-US" dirty="0" smtClean="0"/>
            </a:br>
            <a:r>
              <a:rPr lang="en-US" dirty="0" smtClean="0"/>
              <a:t>//</a:t>
            </a:r>
            <a:r>
              <a:rPr lang="en-US" baseline="0" dirty="0" smtClean="0"/>
              <a:t> E</a:t>
            </a:r>
            <a:r>
              <a:rPr lang="en-US" dirty="0" smtClean="0"/>
              <a:t>xiting(5): 0.001</a:t>
            </a:r>
            <a:br>
              <a:rPr lang="en-US" dirty="0" smtClean="0"/>
            </a:br>
            <a:r>
              <a:rPr lang="en-US" dirty="0" smtClean="0"/>
              <a:t>// </a:t>
            </a:r>
            <a:r>
              <a:rPr lang="en-US" dirty="0" err="1" smtClean="0"/>
              <a:t>fibonaccislow</a:t>
            </a:r>
            <a:r>
              <a:rPr lang="en-US" dirty="0" smtClean="0"/>
              <a:t>(5) callback</a:t>
            </a:r>
            <a:br>
              <a:rPr lang="en-US" dirty="0" smtClean="0"/>
            </a:br>
            <a:r>
              <a:rPr lang="en-US" dirty="0" smtClean="0"/>
              <a:t>// Returning(5): 5.005</a:t>
            </a:r>
            <a:br>
              <a:rPr lang="en-US" dirty="0" smtClean="0"/>
            </a:br>
            <a:r>
              <a:rPr lang="en-US" dirty="0" smtClean="0"/>
              <a:t>same as</a:t>
            </a:r>
            <a:r>
              <a:rPr lang="en-US" baseline="0" dirty="0" smtClean="0"/>
              <a:t> </a:t>
            </a:r>
            <a:r>
              <a:rPr lang="en-US" baseline="0" dirty="0" err="1" smtClean="0"/>
              <a:t>async</a:t>
            </a:r>
            <a:r>
              <a:rPr lang="en-US" baseline="0" dirty="0" smtClean="0"/>
              <a:t>, but slowing down each iteration to show it exit before end of computing.</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Still</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ot convinced?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Try test0-5</a:t>
            </a:r>
            <a:r>
              <a:rPr lang="en-US" sz="1200" kern="1200" baseline="0" dirty="0" smtClean="0">
                <a:solidFill>
                  <a:schemeClr val="tx1"/>
                </a:solidFill>
                <a:effectLst/>
                <a:latin typeface="+mn-lt"/>
                <a:ea typeface="+mn-ea"/>
                <a:cs typeface="+mn-cs"/>
              </a:rPr>
              <a:t> from index.html #123 mixing blocking and non-blocking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r>
              <a:rPr lang="en-US" dirty="0" smtClean="0"/>
              <a:t>Writing </a:t>
            </a:r>
            <a:r>
              <a:rPr lang="en-US" dirty="0" err="1" smtClean="0"/>
              <a:t>async</a:t>
            </a:r>
            <a:r>
              <a:rPr lang="en-US" baseline="0" dirty="0" smtClean="0"/>
              <a:t> code yourself without library is doable but complex – see async-raw-impl.js examples.</a:t>
            </a:r>
          </a:p>
          <a:p>
            <a:r>
              <a:rPr lang="en-US" baseline="0" dirty="0" smtClean="0"/>
              <a:t>async-_eaw_impl.js #30 and #46, #98</a:t>
            </a:r>
          </a:p>
          <a:p>
            <a:endParaRPr lang="en-US" baseline="0" dirty="0" smtClean="0"/>
          </a:p>
          <a:p>
            <a:r>
              <a:rPr lang="en-US" baseline="0" dirty="0" smtClean="0"/>
              <a:t>But do not try to do it yourself – you’ll end up writing a lot of code which won’t be scalable, while there are specialized libs for that.</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15</a:t>
            </a:fld>
            <a:endParaRPr lang="en-US"/>
          </a:p>
        </p:txBody>
      </p:sp>
    </p:spTree>
    <p:extLst>
      <p:ext uri="{BB962C8B-B14F-4D97-AF65-F5344CB8AC3E}">
        <p14:creationId xmlns:p14="http://schemas.microsoft.com/office/powerpoint/2010/main" val="4171498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Callbacks are commonly used when you have an asynchronous operation that should notify the caller about its’ completion.</a:t>
            </a:r>
            <a:r>
              <a:rPr lang="en-US" sz="1200" b="0" i="0" kern="1200" baseline="0" dirty="0" smtClean="0">
                <a:solidFill>
                  <a:schemeClr val="tx1"/>
                </a:solidFill>
                <a:effectLst/>
                <a:latin typeface="+mn-lt"/>
                <a:ea typeface="+mn-ea"/>
                <a:cs typeface="+mn-cs"/>
              </a:rPr>
              <a:t> However a callback can be synchronous sometimes, usually not in Node.js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Promises are a replacement for Callbacks to help you deal with composition of multiple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operations while also making error handling simpler in some cases. (will become a standard in ES7)</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Signals are used as a way of communication between objects. They are mainly used for cases where you need to react to actions that you are not responsible for triggering. These events usually happens multiple times during the application lifetime and might be dispatched at random intervals.</a:t>
            </a:r>
          </a:p>
          <a:p>
            <a:endParaRPr lang="en-US" sz="1200" b="0" i="0" kern="1200" dirty="0" smtClean="0">
              <a:solidFill>
                <a:schemeClr val="tx1"/>
              </a:solidFill>
              <a:effectLst/>
              <a:latin typeface="+mn-lt"/>
              <a:ea typeface="+mn-ea"/>
              <a:cs typeface="+mn-cs"/>
            </a:endParaRPr>
          </a:p>
          <a:p>
            <a:r>
              <a:rPr lang="en-US" dirty="0" err="1" smtClean="0"/>
              <a:t>Coroutines</a:t>
            </a:r>
            <a:r>
              <a:rPr lang="en-US" dirty="0" smtClean="0"/>
              <a:t> are computer program components that generalize subroutines to allow multiple entry points for suspending and resuming execution at certain locations. == Generators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EventEmitters</a:t>
            </a:r>
            <a:r>
              <a:rPr lang="en-US" sz="1200" b="0" i="0" kern="1200" dirty="0" smtClean="0">
                <a:solidFill>
                  <a:schemeClr val="tx1"/>
                </a:solidFill>
                <a:effectLst/>
                <a:latin typeface="+mn-lt"/>
                <a:ea typeface="+mn-ea"/>
                <a:cs typeface="+mn-cs"/>
              </a:rPr>
              <a:t> are basically an Object that </a:t>
            </a:r>
            <a:r>
              <a:rPr lang="en-US" sz="1200" b="0" i="0" kern="1200" dirty="0" smtClean="0">
                <a:solidFill>
                  <a:schemeClr val="tx1"/>
                </a:solidFill>
                <a:effectLst/>
                <a:latin typeface="+mn-lt"/>
                <a:ea typeface="+mn-ea"/>
                <a:cs typeface="+mn-cs"/>
                <a:hlinkClick r:id="rId3"/>
              </a:rPr>
              <a:t>creates/dispatches multiple Signals types on-demand</a:t>
            </a:r>
            <a:r>
              <a:rPr lang="en-US" sz="1200" b="0" i="0" kern="1200" dirty="0" smtClean="0">
                <a:solidFill>
                  <a:schemeClr val="tx1"/>
                </a:solidFill>
                <a:effectLst/>
                <a:latin typeface="+mn-lt"/>
                <a:ea typeface="+mn-ea"/>
                <a:cs typeface="+mn-cs"/>
              </a:rPr>
              <a:t> and usually use Strings to define the message name.</a:t>
            </a:r>
          </a:p>
          <a:p>
            <a:r>
              <a:rPr lang="en-US" sz="1200" b="0" i="0" kern="1200" dirty="0" smtClean="0">
                <a:solidFill>
                  <a:schemeClr val="tx1"/>
                </a:solidFill>
                <a:effectLst/>
                <a:latin typeface="+mn-lt"/>
                <a:ea typeface="+mn-ea"/>
                <a:cs typeface="+mn-cs"/>
              </a:rPr>
              <a:t>The biggest advantage of Events over Signals is that you can dispatch dynamic events during runtime - suppose you want a different event type for each change on your Model class.</a:t>
            </a:r>
          </a:p>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EventEmitter</a:t>
            </a:r>
            <a:r>
              <a:rPr lang="en-US" sz="1200" b="0" i="0" kern="1200" dirty="0" smtClean="0">
                <a:solidFill>
                  <a:schemeClr val="tx1"/>
                </a:solidFill>
                <a:effectLst/>
                <a:latin typeface="+mn-lt"/>
                <a:ea typeface="+mn-ea"/>
                <a:cs typeface="+mn-cs"/>
              </a:rPr>
              <a:t> internally a lot but creates some callback-like APIs to abstract/simplify the process, like the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  http</a:t>
            </a:r>
          </a:p>
          <a:p>
            <a:pPr fontAlgn="base"/>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createServer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.listen(1337, '127.0.0.1');</a:t>
            </a:r>
          </a:p>
          <a:p>
            <a:r>
              <a:rPr lang="en-US" sz="1200" b="0" i="0" kern="1200" dirty="0" smtClean="0">
                <a:solidFill>
                  <a:schemeClr val="tx1"/>
                </a:solidFill>
                <a:effectLst/>
                <a:latin typeface="+mn-lt"/>
                <a:ea typeface="+mn-ea"/>
                <a:cs typeface="+mn-cs"/>
              </a:rPr>
              <a:t>is exactly the same as:</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server =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server.on</a:t>
            </a:r>
            <a:r>
              <a:rPr lang="en-US" sz="1200" b="0" i="0" kern="1200" dirty="0" smtClean="0">
                <a:solidFill>
                  <a:schemeClr val="tx1"/>
                </a:solidFill>
                <a:effectLst/>
                <a:latin typeface="+mn-lt"/>
                <a:ea typeface="+mn-ea"/>
                <a:cs typeface="+mn-cs"/>
              </a:rPr>
              <a:t>('request', </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server.listen</a:t>
            </a:r>
            <a:r>
              <a:rPr lang="en-US" sz="1200" b="0" i="0" kern="1200" dirty="0" smtClean="0">
                <a:solidFill>
                  <a:schemeClr val="tx1"/>
                </a:solidFill>
                <a:effectLst/>
                <a:latin typeface="+mn-lt"/>
                <a:ea typeface="+mn-ea"/>
                <a:cs typeface="+mn-cs"/>
              </a:rPr>
              <a:t>(1337, '127.0.0.1');</a:t>
            </a:r>
          </a:p>
          <a:p>
            <a:r>
              <a:rPr lang="en-US" dirty="0" smtClean="0"/>
              <a:t>Be careful not to guess all callbacks have an event behind, when calling in </a:t>
            </a:r>
            <a:r>
              <a:rPr lang="en-US" dirty="0" err="1" smtClean="0"/>
              <a:t>libuv</a:t>
            </a:r>
            <a:r>
              <a:rPr lang="en-US" dirty="0" smtClean="0"/>
              <a:t>,</a:t>
            </a:r>
            <a:r>
              <a:rPr lang="en-US" baseline="0" dirty="0" smtClean="0"/>
              <a:t> these are true </a:t>
            </a:r>
            <a:r>
              <a:rPr lang="en-US" baseline="0" dirty="0" err="1" smtClean="0"/>
              <a:t>async</a:t>
            </a:r>
            <a:r>
              <a:rPr lang="en-US" baseline="0" dirty="0" smtClean="0"/>
              <a:t> callbacks.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16</a:t>
            </a:fld>
            <a:endParaRPr lang="en-US"/>
          </a:p>
        </p:txBody>
      </p:sp>
    </p:spTree>
    <p:extLst>
      <p:ext uri="{BB962C8B-B14F-4D97-AF65-F5344CB8AC3E}">
        <p14:creationId xmlns:p14="http://schemas.microsoft.com/office/powerpoint/2010/main" val="4114168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820074"/>
            <a:ext cx="12192000" cy="3066252"/>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76497" tIns="38249" rIns="76497" bIns="38249" anchor="ctr"/>
          <a:lstStyle/>
          <a:p>
            <a:pPr algn="ctr" defTabSz="679961" fontAlgn="auto">
              <a:spcBef>
                <a:spcPts val="0"/>
              </a:spcBef>
              <a:spcAft>
                <a:spcPts val="0"/>
              </a:spcAft>
              <a:defRPr/>
            </a:pPr>
            <a:endParaRPr lang="en-US" sz="1350">
              <a:latin typeface="Frutiger Next LT W1G" pitchFamily="34" charset="0"/>
            </a:endParaRPr>
          </a:p>
        </p:txBody>
      </p:sp>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36654658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3037717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89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298346465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929179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3964693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038085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pPr/>
              <a:t>7/20/2015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473368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pPr/>
              <a:t>7/20/2015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9169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pPr/>
              <a:t>7/20/2015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653385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291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 y="2153448"/>
            <a:ext cx="12190808" cy="2371725"/>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617138" algn="l">
              <a:defRPr sz="4499"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67028" y="6008407"/>
            <a:ext cx="11965445" cy="348587"/>
          </a:xfrm>
          <a:prstGeom prst="rect">
            <a:avLst/>
          </a:prstGeom>
        </p:spPr>
        <p:txBody>
          <a:bodyPr vert="horz" lIns="0" tIns="0" rIns="0" bIns="0" anchor="b" anchorCtr="0"/>
          <a:lstStyle>
            <a:lvl1pPr marL="0" indent="0">
              <a:buNone/>
              <a:defRPr lang="en-US" sz="825"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211768461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49857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874078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8333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111801372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92441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4009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92098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44083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17383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3425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70202" y="6008407"/>
            <a:ext cx="11965445" cy="348587"/>
          </a:xfrm>
          <a:prstGeom prst="rect">
            <a:avLst/>
          </a:prstGeom>
        </p:spPr>
        <p:txBody>
          <a:bodyPr vert="horz" lIns="0" tIns="0" rIns="0" bIns="0" anchor="b" anchorCtr="0"/>
          <a:lstStyle>
            <a:lvl1pPr marL="0" indent="0">
              <a:buNone/>
              <a:defRPr lang="en-US" sz="825" smtClean="0">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1502432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69265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5056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9867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539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7564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705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2192000" cy="6457950"/>
          </a:xfrm>
          <a:prstGeom prst="rect">
            <a:avLst/>
          </a:prstGeom>
        </p:spPr>
        <p:txBody>
          <a:bodyPr anchor="ctr"/>
          <a:lstStyle>
            <a:lvl1pPr marL="0" indent="0" algn="ctr">
              <a:buNone/>
              <a:defRPr sz="10799"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2618424959"/>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29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6195484" y="1417640"/>
            <a:ext cx="5386917" cy="4767281"/>
          </a:xfrm>
          <a:prstGeom prst="rect">
            <a:avLst/>
          </a:prstGeom>
        </p:spPr>
        <p:txBody>
          <a:bodyPr lIns="0" tIns="0" rIns="0" bIns="0">
            <a:noAutofit/>
          </a:bodyPr>
          <a:lstStyle>
            <a:lvl1pPr marL="457145" indent="-377140">
              <a:buClr>
                <a:schemeClr val="accent4"/>
              </a:buClr>
              <a:buSzPct val="100000"/>
              <a:buFont typeface="Wingdings" charset="2"/>
              <a:buChar char="§"/>
              <a:defRPr sz="3375" b="0">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latin typeface="Frutiger Next LT W1G" pitchFamily="34" charset="0"/>
                <a:cs typeface="Arial" pitchFamily="34" charset="0"/>
              </a:defRPr>
            </a:lvl3pPr>
            <a:lvl4pPr marL="2133343" indent="-274283">
              <a:buClr>
                <a:schemeClr val="accent4"/>
              </a:buClr>
              <a:buSzPct val="100000"/>
              <a:buFont typeface="Wingdings" charset="2"/>
              <a:buChar char="§"/>
              <a:defRPr sz="2025" b="0">
                <a:latin typeface="Frutiger Next LT W1G" pitchFamily="34" charset="0"/>
                <a:cs typeface="Arial" pitchFamily="34" charset="0"/>
              </a:defRPr>
            </a:lvl4pPr>
            <a:lvl5pPr marL="2742869" indent="-239998">
              <a:buClr>
                <a:schemeClr val="accent4"/>
              </a:buClr>
              <a:buSzPct val="100000"/>
              <a:buFont typeface="Wingdings" charset="2"/>
              <a:buChar char="§"/>
              <a:defRPr sz="1800" b="0">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99292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6195424" y="1417639"/>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6195424" y="3578379"/>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6195424" y="3852666"/>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6195424" y="6013406"/>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014123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303" y="274320"/>
            <a:ext cx="11021569" cy="996229"/>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5006220"/>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6346" y="256034"/>
            <a:ext cx="11021569" cy="996229"/>
          </a:xfrm>
          <a:prstGeom prst="rect">
            <a:avLst/>
          </a:prstGeom>
        </p:spPr>
        <p:txBody>
          <a:bodyPr/>
          <a:lstStyle>
            <a:lvl1pPr>
              <a:defRPr baseline="0">
                <a:solidFill>
                  <a:schemeClr val="accent4"/>
                </a:solidFill>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56346" y="1508760"/>
            <a:ext cx="11021569" cy="4709161"/>
          </a:xfrm>
          <a:prstGeom prst="rect">
            <a:avLst/>
          </a:prstGeom>
        </p:spPr>
        <p:txBody>
          <a:bodyPr/>
          <a:lstStyle>
            <a:lvl1pPr marL="384521" indent="-384521">
              <a:buClr>
                <a:schemeClr val="accent4"/>
              </a:buClr>
              <a:defRPr>
                <a:latin typeface="Arial" pitchFamily="34" charset="0"/>
                <a:cs typeface="Arial" pitchFamily="34" charset="0"/>
              </a:defRPr>
            </a:lvl1pPr>
            <a:lvl2pPr>
              <a:buClr>
                <a:schemeClr val="accent4"/>
              </a:buClr>
              <a:defRPr>
                <a:latin typeface="Arial" pitchFamily="34" charset="0"/>
                <a:cs typeface="Arial" pitchFamily="34" charset="0"/>
              </a:defRPr>
            </a:lvl2pPr>
            <a:lvl3pPr>
              <a:buClr>
                <a:schemeClr val="accent4"/>
              </a:buClr>
              <a:defRPr>
                <a:latin typeface="Arial" pitchFamily="34" charset="0"/>
                <a:cs typeface="Arial" pitchFamily="34" charset="0"/>
              </a:defRPr>
            </a:lvl3pPr>
            <a:lvl4pPr>
              <a:buClr>
                <a:schemeClr val="accent4"/>
              </a:buClr>
              <a:defRPr>
                <a:latin typeface="Arial" pitchFamily="34" charset="0"/>
                <a:cs typeface="Arial" pitchFamily="34" charset="0"/>
              </a:defRPr>
            </a:lvl4pPr>
            <a:lvl5pPr>
              <a:buClr>
                <a:schemeClr val="accent4"/>
              </a:buCl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9046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1.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8.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8.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gs>
            <a:gs pos="100000">
              <a:schemeClr val="bg1">
                <a:lumMod val="65000"/>
                <a:alpha val="56000"/>
              </a:schemeClr>
            </a:gs>
            <a:gs pos="55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6477000"/>
            <a:ext cx="12192000" cy="381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latin typeface="Frutiger Next LT W1G" pitchFamily="34" charset="0"/>
            </a:endParaRPr>
          </a:p>
        </p:txBody>
      </p:sp>
      <p:pic>
        <p:nvPicPr>
          <p:cNvPr id="3" name="Picture 4" descr="autodesk_logo_color_black_s.pn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772914" y="6563917"/>
            <a:ext cx="1271463" cy="2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ussclpdwccrsr01.ads.autodesk.com\CORP\Events\AU\2014\AU2014_Logos\for_dam\autodesk-university-2014-logo\Autodesk-university-2014-logo-screen\ppt\Autodesk-university-2014-logo-1-line-color-black-screen-ppt.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244" y="6535748"/>
            <a:ext cx="1892623" cy="26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18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26" rtl="0" eaLnBrk="1" latinLnBrk="0" hangingPunct="1">
        <a:spcBef>
          <a:spcPct val="0"/>
        </a:spcBef>
        <a:buNone/>
        <a:defRPr sz="3375" b="1" i="0" kern="1200" baseline="0">
          <a:solidFill>
            <a:srgbClr val="1B58A8"/>
          </a:solidFill>
          <a:latin typeface="Frutiger Next LT W1G"/>
          <a:ea typeface="+mj-ea"/>
          <a:cs typeface="Frutiger Next LT W1G"/>
        </a:defRPr>
      </a:lvl1pPr>
    </p:titleStyle>
    <p:bodyStyle>
      <a:lvl1pPr marL="514281" indent="-514281" algn="l" defTabSz="609526" rtl="0" eaLnBrk="1" latinLnBrk="0" hangingPunct="1">
        <a:spcBef>
          <a:spcPts val="0"/>
        </a:spcBef>
        <a:buFont typeface="Wingdings" charset="2"/>
        <a:buChar char="§"/>
        <a:defRPr sz="3375" b="0" i="0" kern="1200" baseline="0">
          <a:solidFill>
            <a:schemeClr val="tx1"/>
          </a:solidFill>
          <a:latin typeface="Frutiger Next LT W1G"/>
          <a:ea typeface="+mn-ea"/>
          <a:cs typeface="Frutiger Next LT W1G"/>
        </a:defRPr>
      </a:lvl1pPr>
      <a:lvl2pPr marL="990481" indent="-380954" algn="l" defTabSz="609526"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2pPr>
      <a:lvl3pPr marL="1523816" indent="-304763" algn="l" defTabSz="609526"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3pPr>
      <a:lvl4pPr marL="2133343" indent="-304763" algn="l" defTabSz="609526" rtl="0" eaLnBrk="1" latinLnBrk="0" hangingPunct="1">
        <a:spcBef>
          <a:spcPct val="20000"/>
        </a:spcBef>
        <a:buFont typeface="Wingdings" charset="2"/>
        <a:buChar char="§"/>
        <a:defRPr sz="2025" b="0" i="0" kern="1200">
          <a:solidFill>
            <a:schemeClr val="tx1"/>
          </a:solidFill>
          <a:latin typeface="Frutiger Next LT W1G"/>
          <a:ea typeface="+mn-ea"/>
          <a:cs typeface="Frutiger Next LT W1G"/>
        </a:defRPr>
      </a:lvl4pPr>
      <a:lvl5pPr marL="2742869" indent="-304763" algn="l" defTabSz="609526" rtl="0" eaLnBrk="1" latinLnBrk="0" hangingPunct="1">
        <a:spcBef>
          <a:spcPct val="20000"/>
        </a:spcBef>
        <a:buFont typeface="Wingdings" charset="2"/>
        <a:buChar char="§"/>
        <a:defRPr sz="1800" b="0" i="0" kern="1200">
          <a:solidFill>
            <a:schemeClr val="tx1"/>
          </a:solidFill>
          <a:latin typeface="Frutiger Next LT W1G"/>
          <a:ea typeface="+mn-ea"/>
          <a:cs typeface="Frutiger Next LT W1G"/>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26" rtl="0" eaLnBrk="1" latinLnBrk="0" hangingPunct="1">
        <a:defRPr sz="2400" kern="1200">
          <a:solidFill>
            <a:schemeClr val="tx1"/>
          </a:solidFill>
          <a:latin typeface="+mn-lt"/>
          <a:ea typeface="+mn-ea"/>
          <a:cs typeface="+mn-cs"/>
        </a:defRPr>
      </a:lvl1pPr>
      <a:lvl2pPr marL="609526" algn="l" defTabSz="609526" rtl="0" eaLnBrk="1" latinLnBrk="0" hangingPunct="1">
        <a:defRPr sz="2400" kern="1200">
          <a:solidFill>
            <a:schemeClr val="tx1"/>
          </a:solidFill>
          <a:latin typeface="+mn-lt"/>
          <a:ea typeface="+mn-ea"/>
          <a:cs typeface="+mn-cs"/>
        </a:defRPr>
      </a:lvl2pPr>
      <a:lvl3pPr marL="1219052" algn="l" defTabSz="609526" rtl="0" eaLnBrk="1" latinLnBrk="0" hangingPunct="1">
        <a:defRPr sz="2400" kern="1200">
          <a:solidFill>
            <a:schemeClr val="tx1"/>
          </a:solidFill>
          <a:latin typeface="+mn-lt"/>
          <a:ea typeface="+mn-ea"/>
          <a:cs typeface="+mn-cs"/>
        </a:defRPr>
      </a:lvl3pPr>
      <a:lvl4pPr marL="1828579" algn="l" defTabSz="609526" rtl="0" eaLnBrk="1" latinLnBrk="0" hangingPunct="1">
        <a:defRPr sz="2400" kern="1200">
          <a:solidFill>
            <a:schemeClr val="tx1"/>
          </a:solidFill>
          <a:latin typeface="+mn-lt"/>
          <a:ea typeface="+mn-ea"/>
          <a:cs typeface="+mn-cs"/>
        </a:defRPr>
      </a:lvl4pPr>
      <a:lvl5pPr marL="2438106" algn="l" defTabSz="609526" rtl="0" eaLnBrk="1" latinLnBrk="0" hangingPunct="1">
        <a:defRPr sz="2400" kern="1200">
          <a:solidFill>
            <a:schemeClr val="tx1"/>
          </a:solidFill>
          <a:latin typeface="+mn-lt"/>
          <a:ea typeface="+mn-ea"/>
          <a:cs typeface="+mn-cs"/>
        </a:defRPr>
      </a:lvl5pPr>
      <a:lvl6pPr marL="3047632" algn="l" defTabSz="609526" rtl="0" eaLnBrk="1" latinLnBrk="0" hangingPunct="1">
        <a:defRPr sz="2400" kern="1200">
          <a:solidFill>
            <a:schemeClr val="tx1"/>
          </a:solidFill>
          <a:latin typeface="+mn-lt"/>
          <a:ea typeface="+mn-ea"/>
          <a:cs typeface="+mn-cs"/>
        </a:defRPr>
      </a:lvl6pPr>
      <a:lvl7pPr marL="3657158" algn="l" defTabSz="609526" rtl="0" eaLnBrk="1" latinLnBrk="0" hangingPunct="1">
        <a:defRPr sz="2400" kern="1200">
          <a:solidFill>
            <a:schemeClr val="tx1"/>
          </a:solidFill>
          <a:latin typeface="+mn-lt"/>
          <a:ea typeface="+mn-ea"/>
          <a:cs typeface="+mn-cs"/>
        </a:defRPr>
      </a:lvl7pPr>
      <a:lvl8pPr marL="4266684" algn="l" defTabSz="609526" rtl="0" eaLnBrk="1" latinLnBrk="0" hangingPunct="1">
        <a:defRPr sz="2400" kern="1200">
          <a:solidFill>
            <a:schemeClr val="tx1"/>
          </a:solidFill>
          <a:latin typeface="+mn-lt"/>
          <a:ea typeface="+mn-ea"/>
          <a:cs typeface="+mn-cs"/>
        </a:defRPr>
      </a:lvl8pPr>
      <a:lvl9pPr marL="4876211" algn="l" defTabSz="609526"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146433" y="6011466"/>
            <a:ext cx="11897944" cy="703659"/>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547" fontAlgn="auto">
              <a:spcAft>
                <a:spcPts val="0"/>
              </a:spcAft>
              <a:defRPr/>
            </a:pPr>
            <a:r>
              <a:rPr lang="en-US" sz="525"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525" dirty="0" smtClean="0">
                <a:solidFill>
                  <a:schemeClr val="tx1">
                    <a:lumMod val="65000"/>
                    <a:lumOff val="35000"/>
                  </a:schemeClr>
                </a:solidFill>
                <a:latin typeface="Frutiger Next LT W1G" pitchFamily="34" charset="0"/>
                <a:cs typeface="Arial"/>
              </a:rPr>
              <a:t>© 2013 Autodesk, Inc. All rights reserved.</a:t>
            </a:r>
          </a:p>
        </p:txBody>
      </p:sp>
      <p:pic>
        <p:nvPicPr>
          <p:cNvPr id="3075" name="Picture 2" descr="autodesk_logo_large_16x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50081" y="2507457"/>
            <a:ext cx="6477558" cy="136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059010"/>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382140" rtl="0" eaLnBrk="1" fontAlgn="base" hangingPunct="1">
        <a:spcBef>
          <a:spcPct val="0"/>
        </a:spcBef>
        <a:spcAft>
          <a:spcPct val="0"/>
        </a:spcAft>
        <a:defRPr sz="3675" kern="1200">
          <a:solidFill>
            <a:schemeClr val="tx1"/>
          </a:solidFill>
          <a:latin typeface="+mj-lt"/>
          <a:ea typeface="ＭＳ Ｐゴシック" charset="0"/>
          <a:cs typeface="ＭＳ Ｐゴシック" charset="0"/>
        </a:defRPr>
      </a:lvl1pPr>
      <a:lvl2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2pPr>
      <a:lvl3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3pPr>
      <a:lvl4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4pPr>
      <a:lvl5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5pPr>
      <a:lvl6pPr marL="342854"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6pPr>
      <a:lvl7pPr marL="685709"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7pPr>
      <a:lvl8pPr marL="1028563"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8pPr>
      <a:lvl9pPr marL="1371417"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9pPr>
    </p:titleStyle>
    <p:bodyStyle>
      <a:lvl1pPr marL="285712" indent="-285712" algn="l" defTabSz="382140" rtl="0" eaLnBrk="1" fontAlgn="base" hangingPunct="1">
        <a:spcBef>
          <a:spcPct val="20000"/>
        </a:spcBef>
        <a:spcAft>
          <a:spcPct val="0"/>
        </a:spcAft>
        <a:buFont typeface="Arial" charset="0"/>
        <a:buChar char="•"/>
        <a:defRPr sz="2700" kern="1200">
          <a:solidFill>
            <a:schemeClr val="tx1"/>
          </a:solidFill>
          <a:latin typeface="+mn-lt"/>
          <a:ea typeface="ＭＳ Ｐゴシック" charset="0"/>
          <a:cs typeface="ＭＳ Ｐゴシック" charset="0"/>
        </a:defRPr>
      </a:lvl1pPr>
      <a:lvl2pPr marL="621423" indent="-238093" algn="l" defTabSz="382140" rtl="0" eaLnBrk="1" fontAlgn="base" hangingPunct="1">
        <a:spcBef>
          <a:spcPct val="20000"/>
        </a:spcBef>
        <a:spcAft>
          <a:spcPct val="0"/>
        </a:spcAft>
        <a:buFont typeface="Arial" charset="0"/>
        <a:buChar char="–"/>
        <a:defRPr sz="2325" kern="1200">
          <a:solidFill>
            <a:schemeClr val="tx1"/>
          </a:solidFill>
          <a:latin typeface="+mn-lt"/>
          <a:ea typeface="ＭＳ Ｐゴシック" charset="0"/>
          <a:cs typeface="+mn-cs"/>
        </a:defRPr>
      </a:lvl2pPr>
      <a:lvl3pPr marL="955945" indent="-190475" algn="l" defTabSz="382140" rtl="0" eaLnBrk="1" fontAlgn="base" hangingPunct="1">
        <a:spcBef>
          <a:spcPct val="20000"/>
        </a:spcBef>
        <a:spcAft>
          <a:spcPct val="0"/>
        </a:spcAft>
        <a:buFont typeface="Arial" charset="0"/>
        <a:buChar char="•"/>
        <a:defRPr sz="2025" kern="1200">
          <a:solidFill>
            <a:schemeClr val="tx1"/>
          </a:solidFill>
          <a:latin typeface="+mn-lt"/>
          <a:ea typeface="ＭＳ Ｐゴシック" charset="0"/>
          <a:cs typeface="+mn-cs"/>
        </a:defRPr>
      </a:lvl3pPr>
      <a:lvl4pPr marL="133808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4pPr>
      <a:lvl5pPr marL="172022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5pPr>
      <a:lvl6pPr marL="2103601" indent="-191236" algn="l" defTabSz="382473" rtl="0" eaLnBrk="1" latinLnBrk="0" hangingPunct="1">
        <a:spcBef>
          <a:spcPct val="20000"/>
        </a:spcBef>
        <a:buFont typeface="Arial"/>
        <a:buChar char="•"/>
        <a:defRPr sz="1650" kern="1200">
          <a:solidFill>
            <a:schemeClr val="tx1"/>
          </a:solidFill>
          <a:latin typeface="+mn-lt"/>
          <a:ea typeface="+mn-ea"/>
          <a:cs typeface="+mn-cs"/>
        </a:defRPr>
      </a:lvl6pPr>
      <a:lvl7pPr marL="2486073" indent="-191236" algn="l" defTabSz="382473" rtl="0" eaLnBrk="1" latinLnBrk="0" hangingPunct="1">
        <a:spcBef>
          <a:spcPct val="20000"/>
        </a:spcBef>
        <a:buFont typeface="Arial"/>
        <a:buChar char="•"/>
        <a:defRPr sz="1650" kern="1200">
          <a:solidFill>
            <a:schemeClr val="tx1"/>
          </a:solidFill>
          <a:latin typeface="+mn-lt"/>
          <a:ea typeface="+mn-ea"/>
          <a:cs typeface="+mn-cs"/>
        </a:defRPr>
      </a:lvl7pPr>
      <a:lvl8pPr marL="2868547" indent="-191236" algn="l" defTabSz="382473" rtl="0" eaLnBrk="1" latinLnBrk="0" hangingPunct="1">
        <a:spcBef>
          <a:spcPct val="20000"/>
        </a:spcBef>
        <a:buFont typeface="Arial"/>
        <a:buChar char="•"/>
        <a:defRPr sz="1650" kern="1200">
          <a:solidFill>
            <a:schemeClr val="tx1"/>
          </a:solidFill>
          <a:latin typeface="+mn-lt"/>
          <a:ea typeface="+mn-ea"/>
          <a:cs typeface="+mn-cs"/>
        </a:defRPr>
      </a:lvl8pPr>
      <a:lvl9pPr marL="3251019" indent="-191236" algn="l" defTabSz="382473" rtl="0" eaLnBrk="1" latinLnBrk="0" hangingPunct="1">
        <a:spcBef>
          <a:spcPct val="20000"/>
        </a:spcBef>
        <a:buFont typeface="Arial"/>
        <a:buChar char="•"/>
        <a:defRPr sz="1650" kern="1200">
          <a:solidFill>
            <a:schemeClr val="tx1"/>
          </a:solidFill>
          <a:latin typeface="+mn-lt"/>
          <a:ea typeface="+mn-ea"/>
          <a:cs typeface="+mn-cs"/>
        </a:defRPr>
      </a:lvl9pPr>
    </p:bodyStyle>
    <p:otherStyle>
      <a:defPPr>
        <a:defRPr lang="en-US"/>
      </a:defPPr>
      <a:lvl1pPr marL="0" algn="l" defTabSz="382473" rtl="0" eaLnBrk="1" latinLnBrk="0" hangingPunct="1">
        <a:defRPr sz="1500" kern="1200">
          <a:solidFill>
            <a:schemeClr val="tx1"/>
          </a:solidFill>
          <a:latin typeface="+mn-lt"/>
          <a:ea typeface="+mn-ea"/>
          <a:cs typeface="+mn-cs"/>
        </a:defRPr>
      </a:lvl1pPr>
      <a:lvl2pPr marL="382473" algn="l" defTabSz="382473" rtl="0" eaLnBrk="1" latinLnBrk="0" hangingPunct="1">
        <a:defRPr sz="1500" kern="1200">
          <a:solidFill>
            <a:schemeClr val="tx1"/>
          </a:solidFill>
          <a:latin typeface="+mn-lt"/>
          <a:ea typeface="+mn-ea"/>
          <a:cs typeface="+mn-cs"/>
        </a:defRPr>
      </a:lvl2pPr>
      <a:lvl3pPr marL="764945" algn="l" defTabSz="382473" rtl="0" eaLnBrk="1" latinLnBrk="0" hangingPunct="1">
        <a:defRPr sz="1500" kern="1200">
          <a:solidFill>
            <a:schemeClr val="tx1"/>
          </a:solidFill>
          <a:latin typeface="+mn-lt"/>
          <a:ea typeface="+mn-ea"/>
          <a:cs typeface="+mn-cs"/>
        </a:defRPr>
      </a:lvl3pPr>
      <a:lvl4pPr marL="1147419" algn="l" defTabSz="382473" rtl="0" eaLnBrk="1" latinLnBrk="0" hangingPunct="1">
        <a:defRPr sz="1500" kern="1200">
          <a:solidFill>
            <a:schemeClr val="tx1"/>
          </a:solidFill>
          <a:latin typeface="+mn-lt"/>
          <a:ea typeface="+mn-ea"/>
          <a:cs typeface="+mn-cs"/>
        </a:defRPr>
      </a:lvl4pPr>
      <a:lvl5pPr marL="1529891" algn="l" defTabSz="382473" rtl="0" eaLnBrk="1" latinLnBrk="0" hangingPunct="1">
        <a:defRPr sz="1500" kern="1200">
          <a:solidFill>
            <a:schemeClr val="tx1"/>
          </a:solidFill>
          <a:latin typeface="+mn-lt"/>
          <a:ea typeface="+mn-ea"/>
          <a:cs typeface="+mn-cs"/>
        </a:defRPr>
      </a:lvl5pPr>
      <a:lvl6pPr marL="1912364" algn="l" defTabSz="382473" rtl="0" eaLnBrk="1" latinLnBrk="0" hangingPunct="1">
        <a:defRPr sz="1500" kern="1200">
          <a:solidFill>
            <a:schemeClr val="tx1"/>
          </a:solidFill>
          <a:latin typeface="+mn-lt"/>
          <a:ea typeface="+mn-ea"/>
          <a:cs typeface="+mn-cs"/>
        </a:defRPr>
      </a:lvl6pPr>
      <a:lvl7pPr marL="2294837" algn="l" defTabSz="382473" rtl="0" eaLnBrk="1" latinLnBrk="0" hangingPunct="1">
        <a:defRPr sz="1500" kern="1200">
          <a:solidFill>
            <a:schemeClr val="tx1"/>
          </a:solidFill>
          <a:latin typeface="+mn-lt"/>
          <a:ea typeface="+mn-ea"/>
          <a:cs typeface="+mn-cs"/>
        </a:defRPr>
      </a:lvl7pPr>
      <a:lvl8pPr marL="2677309" algn="l" defTabSz="382473" rtl="0" eaLnBrk="1" latinLnBrk="0" hangingPunct="1">
        <a:defRPr sz="1500" kern="1200">
          <a:solidFill>
            <a:schemeClr val="tx1"/>
          </a:solidFill>
          <a:latin typeface="+mn-lt"/>
          <a:ea typeface="+mn-ea"/>
          <a:cs typeface="+mn-cs"/>
        </a:defRPr>
      </a:lvl8pPr>
      <a:lvl9pPr marL="3059783" algn="l" defTabSz="382473"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pPr/>
              <a:t>7/20/2015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pPr/>
              <a:t>‹#›</a:t>
            </a:fld>
            <a:endParaRPr lang="en-US"/>
          </a:p>
        </p:txBody>
      </p:sp>
    </p:spTree>
    <p:extLst>
      <p:ext uri="{BB962C8B-B14F-4D97-AF65-F5344CB8AC3E}">
        <p14:creationId xmlns:p14="http://schemas.microsoft.com/office/powerpoint/2010/main" val="330561659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876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hyperlink" Target="http://extract.autodesk.io/"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axtaco/tamejs" TargetMode="External"/><Relationship Id="rId2" Type="http://schemas.openxmlformats.org/officeDocument/2006/relationships/hyperlink" Target="https://github.com/laverdet/node-fibers"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developer-autodesk.github.io/" TargetMode="External"/><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hyperlink" Target="https://twitter.com/FAUVELCyrille" TargetMode="External"/><Relationship Id="rId5" Type="http://schemas.openxmlformats.org/officeDocument/2006/relationships/hyperlink" Target="http://around-the-corner.typepad.com/" TargetMode="External"/><Relationship Id="rId4" Type="http://schemas.openxmlformats.org/officeDocument/2006/relationships/hyperlink" Target="https://fr.linkedin.com/in/cyrillefauve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14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View &amp; Data API sample</a:t>
            </a:r>
            <a:endParaRPr lang="en-US" dirty="0"/>
          </a:p>
        </p:txBody>
      </p:sp>
      <p:sp>
        <p:nvSpPr>
          <p:cNvPr id="5" name="Subtitle 4"/>
          <p:cNvSpPr>
            <a:spLocks noGrp="1"/>
          </p:cNvSpPr>
          <p:nvPr>
            <p:ph type="subTitle" idx="1"/>
          </p:nvPr>
        </p:nvSpPr>
        <p:spPr>
          <a:xfrm>
            <a:off x="914400" y="3886200"/>
            <a:ext cx="10363200" cy="1752600"/>
          </a:xfrm>
        </p:spPr>
        <p:txBody>
          <a:bodyPr>
            <a:normAutofit/>
          </a:bodyPr>
          <a:lstStyle/>
          <a:p>
            <a:r>
              <a:rPr lang="en-US" dirty="0" smtClean="0">
                <a:hlinkClick r:id="rId2"/>
              </a:rPr>
              <a:t>http://extract.autodesk.io/</a:t>
            </a:r>
            <a:endParaRPr lang="en-US" dirty="0" smtClean="0"/>
          </a:p>
          <a:p>
            <a:endParaRPr lang="en-US" dirty="0"/>
          </a:p>
          <a:p>
            <a:r>
              <a:rPr lang="en-US" dirty="0" smtClean="0"/>
              <a:t>More info on the API </a:t>
            </a:r>
            <a:r>
              <a:rPr lang="en-US" dirty="0"/>
              <a:t>– </a:t>
            </a:r>
            <a:r>
              <a:rPr lang="en-US" dirty="0">
                <a:hlinkClick r:id="rId3"/>
              </a:rPr>
              <a:t>http://developer-autodesk.github.io</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362887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Non-blocking i/o</a:t>
            </a:r>
            <a:br>
              <a:rPr lang="en-US" dirty="0" smtClean="0"/>
            </a:br>
            <a:r>
              <a:rPr lang="en-US" dirty="0" smtClean="0"/>
              <a:t>and</a:t>
            </a:r>
            <a:br>
              <a:rPr lang="en-US" dirty="0" smtClean="0"/>
            </a:br>
            <a:r>
              <a:rPr lang="en-US" dirty="0" smtClean="0"/>
              <a:t> </a:t>
            </a:r>
            <a:r>
              <a:rPr lang="en-US" dirty="0" err="1" smtClean="0"/>
              <a:t>async</a:t>
            </a:r>
            <a:r>
              <a:rPr lang="en-US" dirty="0" smtClean="0"/>
              <a:t> programming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14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blocking i/o</a:t>
            </a:r>
            <a:endParaRPr lang="en-US" dirty="0"/>
          </a:p>
        </p:txBody>
      </p:sp>
      <p:sp>
        <p:nvSpPr>
          <p:cNvPr id="3" name="Content Placeholder 2"/>
          <p:cNvSpPr>
            <a:spLocks noGrp="1"/>
          </p:cNvSpPr>
          <p:nvPr>
            <p:ph idx="1"/>
          </p:nvPr>
        </p:nvSpPr>
        <p:spPr/>
        <p:txBody>
          <a:bodyPr/>
          <a:lstStyle/>
          <a:p>
            <a:r>
              <a:rPr lang="en-US" dirty="0" smtClean="0"/>
              <a:t>What happens if you block?</a:t>
            </a:r>
          </a:p>
          <a:p>
            <a:endParaRPr lang="en-US" dirty="0"/>
          </a:p>
          <a:p>
            <a:r>
              <a:rPr lang="en-US" dirty="0" smtClean="0"/>
              <a:t>Keep in mind the Node.js foundations </a:t>
            </a:r>
          </a:p>
          <a:p>
            <a:pPr lvl="1"/>
            <a:r>
              <a:rPr lang="en-US" dirty="0" smtClean="0"/>
              <a:t>event loop</a:t>
            </a:r>
          </a:p>
          <a:p>
            <a:pPr lvl="1"/>
            <a:r>
              <a:rPr lang="en-US" dirty="0" smtClean="0"/>
              <a:t>one </a:t>
            </a:r>
            <a:r>
              <a:rPr lang="en-US" dirty="0" err="1" smtClean="0"/>
              <a:t>javascript</a:t>
            </a:r>
            <a:r>
              <a:rPr lang="en-US" dirty="0" smtClean="0"/>
              <a:t> thread</a:t>
            </a:r>
          </a:p>
          <a:p>
            <a:pPr lvl="1"/>
            <a:endParaRPr lang="en-US" dirty="0" smtClean="0"/>
          </a:p>
          <a:p>
            <a:endParaRPr lang="en-US" dirty="0"/>
          </a:p>
        </p:txBody>
      </p:sp>
    </p:spTree>
    <p:extLst>
      <p:ext uri="{BB962C8B-B14F-4D97-AF65-F5344CB8AC3E}">
        <p14:creationId xmlns:p14="http://schemas.microsoft.com/office/powerpoint/2010/main" val="4284713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thread, really?</a:t>
            </a:r>
            <a:endParaRPr lang="en-US" dirty="0"/>
          </a:p>
        </p:txBody>
      </p:sp>
      <p:pic>
        <p:nvPicPr>
          <p:cNvPr id="3" name="Picture 2"/>
          <p:cNvPicPr>
            <a:picLocks noChangeAspect="1"/>
          </p:cNvPicPr>
          <p:nvPr/>
        </p:nvPicPr>
        <p:blipFill>
          <a:blip r:embed="rId3"/>
          <a:stretch>
            <a:fillRect/>
          </a:stretch>
        </p:blipFill>
        <p:spPr>
          <a:xfrm>
            <a:off x="1990725" y="1690688"/>
            <a:ext cx="8210550" cy="4621544"/>
          </a:xfrm>
          <a:prstGeom prst="rect">
            <a:avLst/>
          </a:prstGeom>
        </p:spPr>
      </p:pic>
    </p:spTree>
    <p:extLst>
      <p:ext uri="{BB962C8B-B14F-4D97-AF65-F5344CB8AC3E}">
        <p14:creationId xmlns:p14="http://schemas.microsoft.com/office/powerpoint/2010/main" val="3405116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event loop</a:t>
            </a:r>
            <a:endParaRPr lang="en-US" dirty="0"/>
          </a:p>
        </p:txBody>
      </p:sp>
      <p:pic>
        <p:nvPicPr>
          <p:cNvPr id="4" name="Picture 3"/>
          <p:cNvPicPr>
            <a:picLocks noChangeAspect="1"/>
          </p:cNvPicPr>
          <p:nvPr/>
        </p:nvPicPr>
        <p:blipFill>
          <a:blip r:embed="rId3"/>
          <a:stretch>
            <a:fillRect/>
          </a:stretch>
        </p:blipFill>
        <p:spPr>
          <a:xfrm>
            <a:off x="2488564" y="1690688"/>
            <a:ext cx="7214871" cy="4271963"/>
          </a:xfrm>
          <a:prstGeom prst="rect">
            <a:avLst/>
          </a:prstGeom>
        </p:spPr>
      </p:pic>
    </p:spTree>
    <p:extLst>
      <p:ext uri="{BB962C8B-B14F-4D97-AF65-F5344CB8AC3E}">
        <p14:creationId xmlns:p14="http://schemas.microsoft.com/office/powerpoint/2010/main" val="13284711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r>
              <a:rPr lang="en-US" dirty="0" smtClean="0"/>
              <a:t>The Fibonacci sample</a:t>
            </a:r>
            <a:endParaRPr lang="en-US" dirty="0"/>
          </a:p>
        </p:txBody>
      </p:sp>
    </p:spTree>
    <p:extLst>
      <p:ext uri="{BB962C8B-B14F-4D97-AF65-F5344CB8AC3E}">
        <p14:creationId xmlns:p14="http://schemas.microsoft.com/office/powerpoint/2010/main" val="2507611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5403566"/>
          </a:xfrm>
        </p:spPr>
        <p:txBody>
          <a:bodyPr>
            <a:noAutofit/>
          </a:bodyPr>
          <a:lstStyle/>
          <a:p>
            <a:r>
              <a:rPr lang="en-US" sz="4000" dirty="0" smtClean="0"/>
              <a:t>Events</a:t>
            </a:r>
            <a:br>
              <a:rPr lang="en-US" sz="4000" dirty="0" smtClean="0"/>
            </a:br>
            <a:r>
              <a:rPr lang="en-US" sz="4000" dirty="0" smtClean="0"/>
              <a:t>vs</a:t>
            </a:r>
            <a:br>
              <a:rPr lang="en-US" sz="4000" dirty="0" smtClean="0"/>
            </a:br>
            <a:r>
              <a:rPr lang="en-US" sz="4000" dirty="0" smtClean="0"/>
              <a:t> Callbacks</a:t>
            </a:r>
            <a:br>
              <a:rPr lang="en-US" sz="4000" dirty="0" smtClean="0"/>
            </a:br>
            <a:r>
              <a:rPr lang="en-US" sz="4000" dirty="0" smtClean="0"/>
              <a:t> vs</a:t>
            </a:r>
            <a:br>
              <a:rPr lang="en-US" sz="4000" dirty="0" smtClean="0"/>
            </a:br>
            <a:r>
              <a:rPr lang="en-US" sz="4000" dirty="0" smtClean="0"/>
              <a:t>Promises</a:t>
            </a:r>
            <a:br>
              <a:rPr lang="en-US" sz="4000" dirty="0" smtClean="0"/>
            </a:br>
            <a:r>
              <a:rPr lang="en-US" sz="4000" dirty="0" smtClean="0"/>
              <a:t>vs</a:t>
            </a:r>
            <a:br>
              <a:rPr lang="en-US" sz="4000" dirty="0" smtClean="0"/>
            </a:br>
            <a:r>
              <a:rPr lang="en-US" sz="4000" dirty="0" smtClean="0"/>
              <a:t>Generators</a:t>
            </a:r>
            <a:br>
              <a:rPr lang="en-US" sz="4000" dirty="0" smtClean="0"/>
            </a:br>
            <a:r>
              <a:rPr lang="en-US" sz="4000" dirty="0" smtClean="0"/>
              <a:t>vs</a:t>
            </a:r>
            <a:br>
              <a:rPr lang="en-US" sz="4000" dirty="0" smtClean="0"/>
            </a:br>
            <a:r>
              <a:rPr lang="en-US" sz="4000" dirty="0" smtClean="0"/>
              <a:t>…</a:t>
            </a:r>
            <a:endParaRPr lang="en-US" sz="4000" dirty="0"/>
          </a:p>
        </p:txBody>
      </p:sp>
    </p:spTree>
    <p:extLst>
      <p:ext uri="{BB962C8B-B14F-4D97-AF65-F5344CB8AC3E}">
        <p14:creationId xmlns:p14="http://schemas.microsoft.com/office/powerpoint/2010/main" val="8438409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a:t>
            </a:r>
            <a:endParaRPr lang="en-US" dirty="0"/>
          </a:p>
        </p:txBody>
      </p:sp>
      <p:sp>
        <p:nvSpPr>
          <p:cNvPr id="3" name="Content Placeholder 2"/>
          <p:cNvSpPr>
            <a:spLocks noGrp="1"/>
          </p:cNvSpPr>
          <p:nvPr>
            <p:ph idx="1"/>
          </p:nvPr>
        </p:nvSpPr>
        <p:spPr/>
        <p:txBody>
          <a:bodyPr/>
          <a:lstStyle/>
          <a:p>
            <a:r>
              <a:rPr lang="en-US" dirty="0" smtClean="0"/>
              <a:t>Execution timing – do not expect timing to be consistent</a:t>
            </a:r>
          </a:p>
          <a:p>
            <a:r>
              <a:rPr lang="en-US" dirty="0" smtClean="0"/>
              <a:t>Scope – returning a value or handling exception outside your functional block</a:t>
            </a:r>
          </a:p>
          <a:p>
            <a:r>
              <a:rPr lang="en-US" dirty="0" smtClean="0"/>
              <a:t>Variable scope and closures</a:t>
            </a:r>
          </a:p>
          <a:p>
            <a:r>
              <a:rPr lang="en-US" dirty="0" err="1" smtClean="0"/>
              <a:t>Globals</a:t>
            </a:r>
            <a:r>
              <a:rPr lang="en-US" dirty="0" smtClean="0"/>
              <a:t> are your enemies</a:t>
            </a:r>
            <a:endParaRPr lang="en-US" dirty="0"/>
          </a:p>
          <a:p>
            <a:endParaRPr lang="en-US" dirty="0" smtClean="0"/>
          </a:p>
          <a:p>
            <a:endParaRPr lang="en-US" dirty="0"/>
          </a:p>
        </p:txBody>
      </p:sp>
    </p:spTree>
    <p:extLst>
      <p:ext uri="{BB962C8B-B14F-4D97-AF65-F5344CB8AC3E}">
        <p14:creationId xmlns:p14="http://schemas.microsoft.com/office/powerpoint/2010/main" val="37572201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wrong with callbacks?</a:t>
            </a:r>
            <a:endParaRPr lang="en-US" dirty="0"/>
          </a:p>
        </p:txBody>
      </p:sp>
      <p:sp>
        <p:nvSpPr>
          <p:cNvPr id="5" name="Subtitle 4"/>
          <p:cNvSpPr>
            <a:spLocks noGrp="1"/>
          </p:cNvSpPr>
          <p:nvPr>
            <p:ph type="subTitle" idx="1"/>
          </p:nvPr>
        </p:nvSpPr>
        <p:spPr>
          <a:xfrm>
            <a:off x="340663" y="4234047"/>
            <a:ext cx="9144000" cy="1655762"/>
          </a:xfrm>
        </p:spPr>
        <p:txBody>
          <a:bodyPr/>
          <a:lstStyle/>
          <a:p>
            <a:r>
              <a:rPr lang="en-US" dirty="0" smtClean="0"/>
              <a:t>Instead of values, we have function calls,</a:t>
            </a:r>
          </a:p>
          <a:p>
            <a:r>
              <a:rPr lang="en-US" dirty="0" smtClean="0"/>
              <a:t>Which can be really cumbersome to coordinate</a:t>
            </a:r>
          </a:p>
        </p:txBody>
      </p:sp>
      <p:pic>
        <p:nvPicPr>
          <p:cNvPr id="6" name="Picture 5"/>
          <p:cNvPicPr>
            <a:picLocks noChangeAspect="1"/>
          </p:cNvPicPr>
          <p:nvPr/>
        </p:nvPicPr>
        <p:blipFill>
          <a:blip r:embed="rId3"/>
          <a:stretch>
            <a:fillRect/>
          </a:stretch>
        </p:blipFill>
        <p:spPr>
          <a:xfrm>
            <a:off x="8982635" y="3602038"/>
            <a:ext cx="2812676" cy="2620903"/>
          </a:xfrm>
          <a:prstGeom prst="rect">
            <a:avLst/>
          </a:prstGeom>
        </p:spPr>
      </p:pic>
    </p:spTree>
    <p:extLst>
      <p:ext uri="{BB962C8B-B14F-4D97-AF65-F5344CB8AC3E}">
        <p14:creationId xmlns:p14="http://schemas.microsoft.com/office/powerpoint/2010/main" val="155518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function3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function4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function5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170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Node.js - Callback vs. </a:t>
            </a:r>
            <a:r>
              <a:rPr lang="en-US" sz="3600" dirty="0" err="1"/>
              <a:t>Async</a:t>
            </a:r>
            <a:r>
              <a:rPr lang="en-US" sz="3600" dirty="0"/>
              <a:t> Hell</a:t>
            </a:r>
            <a:endParaRPr lang="en-US" dirty="0"/>
          </a:p>
        </p:txBody>
      </p:sp>
      <p:sp>
        <p:nvSpPr>
          <p:cNvPr id="3" name="Text Placeholder 2"/>
          <p:cNvSpPr>
            <a:spLocks noGrp="1"/>
          </p:cNvSpPr>
          <p:nvPr>
            <p:ph type="body" sz="quarter" idx="12"/>
          </p:nvPr>
        </p:nvSpPr>
        <p:spPr/>
        <p:txBody>
          <a:bodyPr/>
          <a:lstStyle/>
          <a:p>
            <a:r>
              <a:rPr lang="en-US" dirty="0"/>
              <a:t>Cyrille </a:t>
            </a:r>
            <a:r>
              <a:rPr lang="en-US" dirty="0" smtClean="0"/>
              <a:t>Fauvel</a:t>
            </a:r>
            <a:endParaRPr lang="en-US" dirty="0"/>
          </a:p>
        </p:txBody>
      </p:sp>
      <p:sp>
        <p:nvSpPr>
          <p:cNvPr id="4" name="Text Placeholder 3"/>
          <p:cNvSpPr>
            <a:spLocks noGrp="1"/>
          </p:cNvSpPr>
          <p:nvPr>
            <p:ph type="body" sz="quarter" idx="13"/>
          </p:nvPr>
        </p:nvSpPr>
        <p:spPr/>
        <p:txBody>
          <a:bodyPr/>
          <a:lstStyle/>
          <a:p>
            <a:r>
              <a:rPr lang="en-US" dirty="0"/>
              <a:t>Autodesk</a:t>
            </a:r>
          </a:p>
          <a:p>
            <a:endParaRPr lang="en-US" dirty="0"/>
          </a:p>
        </p:txBody>
      </p:sp>
      <p:sp>
        <p:nvSpPr>
          <p:cNvPr id="5" name="Text Placeholder 4"/>
          <p:cNvSpPr>
            <a:spLocks noGrp="1"/>
          </p:cNvSpPr>
          <p:nvPr>
            <p:ph type="body" sz="quarter" idx="14"/>
          </p:nvPr>
        </p:nvSpPr>
        <p:spPr/>
        <p:txBody>
          <a:bodyPr/>
          <a:lstStyle/>
          <a:p>
            <a:r>
              <a:rPr lang="en-US" dirty="0"/>
              <a:t>@</a:t>
            </a:r>
            <a:r>
              <a:rPr lang="en-US" dirty="0" err="1"/>
              <a:t>FAUVELcyrille</a:t>
            </a:r>
            <a:endParaRPr lang="en-US" dirty="0"/>
          </a:p>
          <a:p>
            <a:endParaRPr lang="en-US" dirty="0"/>
          </a:p>
        </p:txBody>
      </p:sp>
    </p:spTree>
    <p:extLst>
      <p:ext uri="{BB962C8B-B14F-4D97-AF65-F5344CB8AC3E}">
        <p14:creationId xmlns:p14="http://schemas.microsoft.com/office/powerpoint/2010/main" val="2585790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8" name="Rectangle 5"/>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Instead of:</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Aim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for</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function5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businessLogic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uses the above to get the work done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595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5500"/>
          </a:xfrm>
        </p:spPr>
        <p:txBody>
          <a:bodyPr/>
          <a:lstStyle/>
          <a:p>
            <a:r>
              <a:rPr lang="en-US" dirty="0" smtClean="0"/>
              <a:t>Real Example</a:t>
            </a:r>
            <a:endParaRPr lang="en-US" dirty="0"/>
          </a:p>
        </p:txBody>
      </p:sp>
      <p:sp>
        <p:nvSpPr>
          <p:cNvPr id="5" name="Rectangle 2"/>
          <p:cNvSpPr>
            <a:spLocks noGrp="1" noChangeArrowheads="1"/>
          </p:cNvSpPr>
          <p:nvPr>
            <p:ph idx="1"/>
          </p:nvPr>
        </p:nvSpPr>
        <p:spPr bwMode="auto">
          <a:xfrm>
            <a:off x="838200" y="1009650"/>
            <a:ext cx="10515600" cy="51673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Lmv</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getURN</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(callback_wf1a)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wf1_GetFullDetails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(callback_wf1a</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callback_wf1b)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wf1_GetItems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callback_wf1b</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callbacks_wf1c)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wf1_ReadSvfF2dManifest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callbacks_wf1c</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uris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callback_wf1d)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wf1_GetAdditionalItems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uris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callback_wf1d</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(refs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callback_wf1e)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wf1_GenerateLocalHtml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(refs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callback_wf1e</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wf1End_PackItems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3702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Example</a:t>
            </a:r>
            <a:endParaRPr lang="en-US" dirty="0"/>
          </a:p>
        </p:txBody>
      </p:sp>
      <p:sp>
        <p:nvSpPr>
          <p:cNvPr id="4" name="Rectangle 1"/>
          <p:cNvSpPr>
            <a:spLocks noGrp="1" noChangeArrowheads="1"/>
          </p:cNvSpPr>
          <p:nvPr>
            <p:ph idx="1"/>
          </p:nvPr>
        </p:nvSpPr>
        <p:spPr bwMode="auto">
          <a:xfrm>
            <a:off x="838200" y="1754525"/>
            <a:ext cx="10549683" cy="44935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lmv.Lmv</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(bucket).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getURN</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wf1_GetFullDetails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wf1_ReadSvfF2dManifest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wf1_GetAdditionalItems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wf1_GenerateLocalHtml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wf1End_PackItems (identifier)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4401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async.js library</a:t>
            </a:r>
            <a:endParaRPr lang="en-US" dirty="0"/>
          </a:p>
        </p:txBody>
      </p:sp>
      <p:sp>
        <p:nvSpPr>
          <p:cNvPr id="3" name="Content Placeholder 2"/>
          <p:cNvSpPr>
            <a:spLocks noGrp="1"/>
          </p:cNvSpPr>
          <p:nvPr>
            <p:ph idx="1"/>
          </p:nvPr>
        </p:nvSpPr>
        <p:spPr/>
        <p:txBody>
          <a:bodyPr/>
          <a:lstStyle/>
          <a:p>
            <a:r>
              <a:rPr lang="en-US" dirty="0"/>
              <a:t>Collections</a:t>
            </a:r>
          </a:p>
          <a:p>
            <a:pPr lvl="1"/>
            <a:r>
              <a:rPr lang="en-US" dirty="0"/>
              <a:t>each, map, filter, reduce, some </a:t>
            </a:r>
            <a:r>
              <a:rPr lang="en-US" dirty="0" smtClean="0"/>
              <a:t>...</a:t>
            </a:r>
          </a:p>
          <a:p>
            <a:pPr lvl="1"/>
            <a:endParaRPr lang="en-US" dirty="0"/>
          </a:p>
          <a:p>
            <a:r>
              <a:rPr lang="en-US" dirty="0"/>
              <a:t>Control flow</a:t>
            </a:r>
          </a:p>
          <a:p>
            <a:pPr lvl="1"/>
            <a:r>
              <a:rPr lang="en-US" dirty="0"/>
              <a:t>series, parallel, waterfall, compose ...</a:t>
            </a:r>
          </a:p>
        </p:txBody>
      </p:sp>
    </p:spTree>
    <p:extLst>
      <p:ext uri="{BB962C8B-B14F-4D97-AF65-F5344CB8AC3E}">
        <p14:creationId xmlns:p14="http://schemas.microsoft.com/office/powerpoint/2010/main" val="25945055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standard</a:t>
            </a:r>
          </a:p>
        </p:txBody>
      </p:sp>
    </p:spTree>
    <p:extLst>
      <p:ext uri="{BB962C8B-B14F-4D97-AF65-F5344CB8AC3E}">
        <p14:creationId xmlns:p14="http://schemas.microsoft.com/office/powerpoint/2010/main" val="1142526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3" name="Content Placeholder 2"/>
          <p:cNvSpPr>
            <a:spLocks noGrp="1"/>
          </p:cNvSpPr>
          <p:nvPr>
            <p:ph idx="1"/>
          </p:nvPr>
        </p:nvSpPr>
        <p:spPr/>
        <p:txBody>
          <a:bodyPr/>
          <a:lstStyle/>
          <a:p>
            <a:r>
              <a:rPr lang="en-US" sz="3600" dirty="0" smtClean="0"/>
              <a:t>„ </a:t>
            </a:r>
            <a:r>
              <a:rPr lang="en-US" sz="3600" i="1" dirty="0" smtClean="0"/>
              <a:t>promise </a:t>
            </a:r>
            <a:r>
              <a:rPr lang="en-US" sz="3600" dirty="0"/>
              <a:t>is an object or function with a </a:t>
            </a:r>
            <a:r>
              <a:rPr lang="en-US" sz="3600" i="1" dirty="0"/>
              <a:t>then </a:t>
            </a:r>
            <a:r>
              <a:rPr lang="en-US" sz="3600" dirty="0"/>
              <a:t>method whose behavior conforms to this specification </a:t>
            </a:r>
            <a:r>
              <a:rPr lang="en-US" sz="3600" dirty="0" smtClean="0"/>
              <a:t>(...) </a:t>
            </a:r>
            <a:r>
              <a:rPr lang="en-US" sz="3600" dirty="0"/>
              <a:t>[and] </a:t>
            </a:r>
            <a:r>
              <a:rPr lang="en-US" sz="3600" b="1" dirty="0" smtClean="0"/>
              <a:t>represents the eventual result of an asynchronous operation</a:t>
            </a:r>
            <a:r>
              <a:rPr lang="en-US" sz="3200" b="1" dirty="0" smtClean="0"/>
              <a:t> </a:t>
            </a:r>
            <a:r>
              <a:rPr lang="en-US" sz="3200" dirty="0" smtClean="0"/>
              <a:t>„</a:t>
            </a:r>
            <a:endParaRPr lang="en-US" dirty="0"/>
          </a:p>
        </p:txBody>
      </p:sp>
    </p:spTree>
    <p:extLst>
      <p:ext uri="{BB962C8B-B14F-4D97-AF65-F5344CB8AC3E}">
        <p14:creationId xmlns:p14="http://schemas.microsoft.com/office/powerpoint/2010/main" val="139797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Promises:</a:t>
            </a:r>
            <a:br>
              <a:rPr lang="en-US" dirty="0" smtClean="0"/>
            </a:br>
            <a:r>
              <a:rPr lang="en-US" dirty="0" smtClean="0"/>
              <a:t>Back to thinking about functions and values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897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70963" y="1267691"/>
            <a:ext cx="3782292" cy="509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344378"/>
              </p:ext>
            </p:extLst>
          </p:nvPr>
        </p:nvGraphicFramePr>
        <p:xfrm>
          <a:off x="609600" y="1417638"/>
          <a:ext cx="10972800" cy="4767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Promise: </a:t>
            </a:r>
            <a:r>
              <a:rPr lang="en-US" dirty="0" err="1" smtClean="0"/>
              <a:t>async</a:t>
            </a:r>
            <a:r>
              <a:rPr lang="en-US" dirty="0" smtClean="0"/>
              <a:t> value</a:t>
            </a:r>
            <a:endParaRPr lang="en-US" dirty="0"/>
          </a:p>
        </p:txBody>
      </p:sp>
      <p:sp>
        <p:nvSpPr>
          <p:cNvPr id="7" name="TextBox 6"/>
          <p:cNvSpPr txBox="1"/>
          <p:nvPr/>
        </p:nvSpPr>
        <p:spPr>
          <a:xfrm>
            <a:off x="8936182" y="2930237"/>
            <a:ext cx="757451" cy="369332"/>
          </a:xfrm>
          <a:prstGeom prst="rect">
            <a:avLst/>
          </a:prstGeom>
          <a:solidFill>
            <a:srgbClr val="FFC000"/>
          </a:solidFill>
        </p:spPr>
        <p:txBody>
          <a:bodyPr wrap="none" rtlCol="0">
            <a:spAutoFit/>
          </a:bodyPr>
          <a:lstStyle/>
          <a:p>
            <a:r>
              <a:rPr lang="en-US" dirty="0" smtClean="0"/>
              <a:t>Value</a:t>
            </a:r>
            <a:endParaRPr lang="en-US" dirty="0"/>
          </a:p>
        </p:txBody>
      </p:sp>
      <p:sp>
        <p:nvSpPr>
          <p:cNvPr id="8" name="TextBox 7"/>
          <p:cNvSpPr txBox="1"/>
          <p:nvPr/>
        </p:nvSpPr>
        <p:spPr>
          <a:xfrm>
            <a:off x="8940834" y="5576455"/>
            <a:ext cx="979755" cy="369332"/>
          </a:xfrm>
          <a:prstGeom prst="rect">
            <a:avLst/>
          </a:prstGeom>
          <a:solidFill>
            <a:srgbClr val="FFC000"/>
          </a:solidFill>
        </p:spPr>
        <p:txBody>
          <a:bodyPr wrap="none" rtlCol="0">
            <a:spAutoFit/>
          </a:bodyPr>
          <a:lstStyle/>
          <a:p>
            <a:r>
              <a:rPr lang="en-US" dirty="0" smtClean="0"/>
              <a:t>Reason</a:t>
            </a:r>
            <a:endParaRPr lang="en-US" dirty="0"/>
          </a:p>
        </p:txBody>
      </p:sp>
    </p:spTree>
    <p:extLst>
      <p:ext uri="{BB962C8B-B14F-4D97-AF65-F5344CB8AC3E}">
        <p14:creationId xmlns:p14="http://schemas.microsoft.com/office/powerpoint/2010/main" val="294498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(ES6) promise ops</a:t>
            </a:r>
            <a:endParaRPr lang="en-US" dirty="0"/>
          </a:p>
        </p:txBody>
      </p:sp>
      <p:sp>
        <p:nvSpPr>
          <p:cNvPr id="3" name="Content Placeholder 2"/>
          <p:cNvSpPr>
            <a:spLocks noGrp="1"/>
          </p:cNvSpPr>
          <p:nvPr>
            <p:ph idx="1"/>
          </p:nvPr>
        </p:nvSpPr>
        <p:spPr/>
        <p:txBody>
          <a:bodyPr>
            <a:normAutofit lnSpcReduction="10000"/>
          </a:bodyPr>
          <a:lstStyle/>
          <a:p>
            <a:r>
              <a:rPr lang="en-US" dirty="0" smtClean="0"/>
              <a:t>Control </a:t>
            </a:r>
            <a:r>
              <a:rPr lang="en-US" dirty="0"/>
              <a:t>flow</a:t>
            </a:r>
          </a:p>
          <a:p>
            <a:pPr lvl="1"/>
            <a:r>
              <a:rPr lang="en-US" dirty="0"/>
              <a:t>t</a:t>
            </a:r>
            <a:r>
              <a:rPr lang="en-US" dirty="0" smtClean="0"/>
              <a:t>hen, all, race</a:t>
            </a:r>
          </a:p>
          <a:p>
            <a:pPr lvl="1"/>
            <a:endParaRPr lang="en-US" dirty="0"/>
          </a:p>
          <a:p>
            <a:r>
              <a:rPr lang="en-US" dirty="0"/>
              <a:t>t</a:t>
            </a:r>
            <a:r>
              <a:rPr lang="en-US" dirty="0" smtClean="0"/>
              <a:t>hen – access value/reason</a:t>
            </a:r>
          </a:p>
          <a:p>
            <a:r>
              <a:rPr lang="en-US" dirty="0"/>
              <a:t>a</a:t>
            </a:r>
            <a:r>
              <a:rPr lang="en-US" dirty="0" smtClean="0"/>
              <a:t>ll – wait for several promises</a:t>
            </a:r>
          </a:p>
          <a:p>
            <a:r>
              <a:rPr lang="en-US" dirty="0"/>
              <a:t>r</a:t>
            </a:r>
            <a:r>
              <a:rPr lang="en-US" dirty="0" smtClean="0"/>
              <a:t>ace – wait for the first fulfilled promise</a:t>
            </a:r>
          </a:p>
          <a:p>
            <a:endParaRPr lang="en-US" dirty="0"/>
          </a:p>
          <a:p>
            <a:r>
              <a:rPr lang="en-US" dirty="0" smtClean="0"/>
              <a:t>catch</a:t>
            </a:r>
            <a:endParaRPr lang="en-US" dirty="0"/>
          </a:p>
        </p:txBody>
      </p:sp>
    </p:spTree>
    <p:extLst>
      <p:ext uri="{BB962C8B-B14F-4D97-AF65-F5344CB8AC3E}">
        <p14:creationId xmlns:p14="http://schemas.microsoft.com/office/powerpoint/2010/main" val="195731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Always return a promise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2301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sz="2800" dirty="0"/>
              <a:t>Designing and crafting effective Node.js applications frequently involves a fundamentally different approach than we’ve seen in many platforms of the past. Rather than building monolithic functional structures, Node.js applications are composed of discrete components that complement each other and specialize. We’ll explore what works, and how Node.js applications are different. We’ll also review why asynchronous programming in Node.js is important and discuss nested callbacks and control flow implementation for readability and ease of reasoning.</a:t>
            </a:r>
          </a:p>
          <a:p>
            <a:endParaRPr lang="en-US" sz="2800" dirty="0"/>
          </a:p>
        </p:txBody>
      </p:sp>
    </p:spTree>
    <p:extLst>
      <p:ext uri="{BB962C8B-B14F-4D97-AF65-F5344CB8AC3E}">
        <p14:creationId xmlns:p14="http://schemas.microsoft.com/office/powerpoint/2010/main" val="32686768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var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function2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function3</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(process3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function4</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(process4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function5</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(process5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res.</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status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200</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9876AA"/>
                </a:solidFill>
                <a:effectLst/>
                <a:latin typeface="Courier New" panose="02070309020205020404" pitchFamily="49" charset="0"/>
                <a:cs typeface="Courier New" panose="02070309020205020404" pitchFamily="49" charset="0"/>
              </a:rPr>
              <a:t>fail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status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500</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07526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a:t>
            </a:r>
            <a:r>
              <a:rPr lang="en-US" dirty="0" smtClean="0"/>
              <a:t>standard</a:t>
            </a:r>
          </a:p>
          <a:p>
            <a:pPr marL="0" indent="0" algn="ctr">
              <a:buNone/>
            </a:pPr>
            <a:endParaRPr lang="en-US" smtClean="0"/>
          </a:p>
          <a:p>
            <a:pPr marL="0" indent="0" algn="ctr">
              <a:buNone/>
            </a:pPr>
            <a:endParaRPr lang="en-US" dirty="0"/>
          </a:p>
          <a:p>
            <a:pPr marL="0" indent="0">
              <a:buNone/>
            </a:pPr>
            <a:r>
              <a:rPr lang="en-US" dirty="0" smtClean="0"/>
              <a:t>But no one prevents you to also return a promise ;)</a:t>
            </a:r>
            <a:endParaRPr lang="en-US" dirty="0"/>
          </a:p>
        </p:txBody>
      </p:sp>
    </p:spTree>
    <p:extLst>
      <p:ext uri="{BB962C8B-B14F-4D97-AF65-F5344CB8AC3E}">
        <p14:creationId xmlns:p14="http://schemas.microsoft.com/office/powerpoint/2010/main" val="190211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 - ES6 feature</a:t>
            </a:r>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note asterisk</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1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waits here for „next” call</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gen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1,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2,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undefined, done: true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9066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support</a:t>
            </a:r>
            <a:endParaRPr lang="en-US" dirty="0"/>
          </a:p>
        </p:txBody>
      </p:sp>
      <p:sp>
        <p:nvSpPr>
          <p:cNvPr id="3" name="Content Placeholder 2"/>
          <p:cNvSpPr>
            <a:spLocks noGrp="1"/>
          </p:cNvSpPr>
          <p:nvPr>
            <p:ph idx="1"/>
          </p:nvPr>
        </p:nvSpPr>
        <p:spPr/>
        <p:txBody>
          <a:bodyPr/>
          <a:lstStyle/>
          <a:p>
            <a:r>
              <a:rPr lang="en-US" dirty="0" smtClean="0"/>
              <a:t>Since node v0.11.2</a:t>
            </a:r>
          </a:p>
          <a:p>
            <a:pPr lvl="1"/>
            <a:r>
              <a:rPr lang="en-US" dirty="0" smtClean="0"/>
              <a:t>Chrome v8.3.19</a:t>
            </a:r>
          </a:p>
          <a:p>
            <a:pPr lvl="1"/>
            <a:endParaRPr lang="en-US" dirty="0" smtClean="0"/>
          </a:p>
          <a:p>
            <a:r>
              <a:rPr lang="en-US" dirty="0"/>
              <a:t>Requires either --harmony </a:t>
            </a:r>
            <a:r>
              <a:rPr lang="en-US" dirty="0" smtClean="0"/>
              <a:t>or --harmony-generators parameters</a:t>
            </a:r>
            <a:endParaRPr lang="en-US" dirty="0"/>
          </a:p>
        </p:txBody>
      </p:sp>
    </p:spTree>
    <p:extLst>
      <p:ext uri="{BB962C8B-B14F-4D97-AF65-F5344CB8AC3E}">
        <p14:creationId xmlns:p14="http://schemas.microsoft.com/office/powerpoint/2010/main" val="22930665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ES7</a:t>
            </a:r>
            <a:endParaRPr lang="en-US" dirty="0"/>
          </a:p>
        </p:txBody>
      </p:sp>
      <p:sp>
        <p:nvSpPr>
          <p:cNvPr id="3" name="Content Placeholder 2"/>
          <p:cNvSpPr>
            <a:spLocks noGrp="1"/>
          </p:cNvSpPr>
          <p:nvPr>
            <p:ph idx="1"/>
          </p:nvPr>
        </p:nvSpPr>
        <p:spPr/>
        <p:txBody>
          <a:bodyPr/>
          <a:lstStyle/>
          <a:p>
            <a:r>
              <a:rPr lang="en-US" dirty="0" err="1"/>
              <a:t>a</a:t>
            </a:r>
            <a:r>
              <a:rPr lang="en-US" dirty="0" err="1" smtClean="0"/>
              <a:t>sync</a:t>
            </a:r>
            <a:r>
              <a:rPr lang="en-US" dirty="0" smtClean="0"/>
              <a:t> / await</a:t>
            </a:r>
          </a:p>
          <a:p>
            <a:endParaRPr lang="en-US" dirty="0"/>
          </a:p>
          <a:p>
            <a:r>
              <a:rPr lang="en-US" dirty="0" smtClean="0"/>
              <a:t>Not in node.js … yet :S</a:t>
            </a:r>
            <a:endParaRPr lang="en-US" dirty="0"/>
          </a:p>
        </p:txBody>
      </p:sp>
      <p:pic>
        <p:nvPicPr>
          <p:cNvPr id="4" name="Picture 3"/>
          <p:cNvPicPr>
            <a:picLocks noChangeAspect="1"/>
          </p:cNvPicPr>
          <p:nvPr/>
        </p:nvPicPr>
        <p:blipFill>
          <a:blip r:embed="rId2"/>
          <a:stretch>
            <a:fillRect/>
          </a:stretch>
        </p:blipFill>
        <p:spPr>
          <a:xfrm>
            <a:off x="5726852" y="2667001"/>
            <a:ext cx="6312747" cy="3550920"/>
          </a:xfrm>
          <a:prstGeom prst="rect">
            <a:avLst/>
          </a:prstGeom>
        </p:spPr>
      </p:pic>
    </p:spTree>
    <p:extLst>
      <p:ext uri="{BB962C8B-B14F-4D97-AF65-F5344CB8AC3E}">
        <p14:creationId xmlns:p14="http://schemas.microsoft.com/office/powerpoint/2010/main" val="873998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 await</a:t>
            </a:r>
            <a:endParaRPr lang="en-US" dirty="0"/>
          </a:p>
        </p:txBody>
      </p:sp>
      <p:sp>
        <p:nvSpPr>
          <p:cNvPr id="3" name="Content Placeholder 2"/>
          <p:cNvSpPr>
            <a:spLocks noGrp="1"/>
          </p:cNvSpPr>
          <p:nvPr>
            <p:ph idx="1"/>
          </p:nvPr>
        </p:nvSpPr>
        <p:spPr/>
        <p:txBody>
          <a:bodyPr/>
          <a:lstStyle/>
          <a:p>
            <a:r>
              <a:rPr lang="en-US" dirty="0" smtClean="0"/>
              <a:t>Code like synchronous code but </a:t>
            </a:r>
            <a:r>
              <a:rPr lang="en-US" dirty="0" err="1" smtClean="0"/>
              <a:t>async</a:t>
            </a:r>
            <a:endParaRPr lang="en-US" dirty="0" smtClean="0"/>
          </a:p>
          <a:p>
            <a:endParaRPr lang="en-US" dirty="0"/>
          </a:p>
          <a:p>
            <a:r>
              <a:rPr lang="en-US" dirty="0" smtClean="0"/>
              <a:t>Use an hidden promises</a:t>
            </a:r>
          </a:p>
          <a:p>
            <a:endParaRPr lang="en-US" dirty="0"/>
          </a:p>
          <a:p>
            <a:r>
              <a:rPr lang="en-US" dirty="0" err="1"/>
              <a:t>n</a:t>
            </a:r>
            <a:r>
              <a:rPr lang="en-US" dirty="0" err="1" smtClean="0"/>
              <a:t>pm</a:t>
            </a:r>
            <a:r>
              <a:rPr lang="en-US" dirty="0" smtClean="0"/>
              <a:t> install </a:t>
            </a:r>
            <a:r>
              <a:rPr lang="en-US" dirty="0" err="1" smtClean="0"/>
              <a:t>nodent</a:t>
            </a:r>
            <a:endParaRPr lang="en-US" dirty="0"/>
          </a:p>
        </p:txBody>
      </p:sp>
    </p:spTree>
    <p:extLst>
      <p:ext uri="{BB962C8B-B14F-4D97-AF65-F5344CB8AC3E}">
        <p14:creationId xmlns:p14="http://schemas.microsoft.com/office/powerpoint/2010/main" val="220134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t>
            </a:r>
            <a:endParaRPr lang="en-US" dirty="0"/>
          </a:p>
        </p:txBody>
      </p:sp>
      <p:sp>
        <p:nvSpPr>
          <p:cNvPr id="3" name="Content Placeholder 2"/>
          <p:cNvSpPr>
            <a:spLocks noGrp="1"/>
          </p:cNvSpPr>
          <p:nvPr>
            <p:ph idx="1"/>
          </p:nvPr>
        </p:nvSpPr>
        <p:spPr/>
        <p:txBody>
          <a:bodyPr/>
          <a:lstStyle/>
          <a:p>
            <a:r>
              <a:rPr lang="en-US" dirty="0" smtClean="0"/>
              <a:t>Next step</a:t>
            </a:r>
            <a:endParaRPr lang="en-US" dirty="0"/>
          </a:p>
        </p:txBody>
      </p:sp>
    </p:spTree>
    <p:extLst>
      <p:ext uri="{BB962C8B-B14F-4D97-AF65-F5344CB8AC3E}">
        <p14:creationId xmlns:p14="http://schemas.microsoft.com/office/powerpoint/2010/main" val="8227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github.com/laverdet/node-fibers</a:t>
            </a:r>
            <a:endParaRPr lang="en-US" dirty="0" smtClean="0"/>
          </a:p>
          <a:p>
            <a:endParaRPr lang="en-US" dirty="0"/>
          </a:p>
          <a:p>
            <a:r>
              <a:rPr lang="en-US" dirty="0">
                <a:hlinkClick r:id="rId3"/>
              </a:rPr>
              <a:t>https://</a:t>
            </a:r>
            <a:r>
              <a:rPr lang="en-US" dirty="0" smtClean="0">
                <a:hlinkClick r:id="rId3"/>
              </a:rPr>
              <a:t>github.com/maxtaco/tamejs</a:t>
            </a:r>
            <a:endParaRPr lang="en-US" dirty="0" smtClean="0"/>
          </a:p>
          <a:p>
            <a:endParaRPr lang="en-US" dirty="0"/>
          </a:p>
        </p:txBody>
      </p:sp>
    </p:spTree>
    <p:extLst>
      <p:ext uri="{BB962C8B-B14F-4D97-AF65-F5344CB8AC3E}">
        <p14:creationId xmlns:p14="http://schemas.microsoft.com/office/powerpoint/2010/main" val="69694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r>
              <a:rPr lang="en-US" dirty="0" smtClean="0"/>
              <a:t>Thank you!</a:t>
            </a:r>
            <a:endParaRPr lang="en-US" dirty="0"/>
          </a:p>
        </p:txBody>
      </p:sp>
      <p:pic>
        <p:nvPicPr>
          <p:cNvPr id="2" name="Picture 1"/>
          <p:cNvPicPr>
            <a:picLocks noChangeAspect="1"/>
          </p:cNvPicPr>
          <p:nvPr/>
        </p:nvPicPr>
        <p:blipFill>
          <a:blip r:embed="rId2"/>
          <a:stretch>
            <a:fillRect/>
          </a:stretch>
        </p:blipFill>
        <p:spPr>
          <a:xfrm>
            <a:off x="7632661" y="3542930"/>
            <a:ext cx="2867699" cy="2926661"/>
          </a:xfrm>
          <a:prstGeom prst="rect">
            <a:avLst/>
          </a:prstGeom>
        </p:spPr>
      </p:pic>
      <p:sp>
        <p:nvSpPr>
          <p:cNvPr id="3" name="TextBox 2"/>
          <p:cNvSpPr txBox="1"/>
          <p:nvPr/>
        </p:nvSpPr>
        <p:spPr>
          <a:xfrm>
            <a:off x="3960159" y="6469591"/>
            <a:ext cx="4271682" cy="707886"/>
          </a:xfrm>
          <a:prstGeom prst="rect">
            <a:avLst/>
          </a:prstGeom>
          <a:noFill/>
        </p:spPr>
        <p:txBody>
          <a:bodyPr wrap="square" rtlCol="0">
            <a:spAutoFit/>
          </a:bodyPr>
          <a:lstStyle/>
          <a:p>
            <a:r>
              <a:rPr lang="en-US" sz="2000" dirty="0">
                <a:hlinkClick r:id="rId3"/>
              </a:rPr>
              <a:t>http://developer-autodesk.github.io/</a:t>
            </a:r>
            <a:r>
              <a:rPr lang="en-US" sz="2000" dirty="0"/>
              <a:t> </a:t>
            </a:r>
          </a:p>
          <a:p>
            <a:endParaRPr lang="en-US" sz="2000" dirty="0"/>
          </a:p>
        </p:txBody>
      </p:sp>
    </p:spTree>
    <p:extLst>
      <p:ext uri="{BB962C8B-B14F-4D97-AF65-F5344CB8AC3E}">
        <p14:creationId xmlns:p14="http://schemas.microsoft.com/office/powerpoint/2010/main" val="796493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12192000" cy="6902548"/>
          </a:xfrm>
          <a:prstGeom prst="rect">
            <a:avLst/>
          </a:prstGeom>
        </p:spPr>
      </p:pic>
      <p:sp>
        <p:nvSpPr>
          <p:cNvPr id="3" name="Content Placeholder 2"/>
          <p:cNvSpPr>
            <a:spLocks noGrp="1"/>
          </p:cNvSpPr>
          <p:nvPr>
            <p:ph idx="1"/>
          </p:nvPr>
        </p:nvSpPr>
        <p:spPr>
          <a:xfrm>
            <a:off x="838200" y="1083733"/>
            <a:ext cx="10515600" cy="5093230"/>
          </a:xfrm>
        </p:spPr>
        <p:txBody>
          <a:bodyPr>
            <a:normAutofit fontScale="92500" lnSpcReduction="20000"/>
          </a:bodyPr>
          <a:lstStyle/>
          <a:p>
            <a:pPr marL="0" indent="0">
              <a:buNone/>
            </a:pPr>
            <a:r>
              <a:rPr lang="en-US" dirty="0"/>
              <a:t>Cyrille can be described as a spunky problem-solver with a passion for learning. Fortunately, this complements his job well as a developer at Autodesk. Cyrille worked on many Autodesk products, but he is now spending most of his time on Maya and Cloud &amp; Mobile technologies.</a:t>
            </a:r>
            <a:br>
              <a:rPr lang="en-US" dirty="0"/>
            </a:br>
            <a:r>
              <a:rPr lang="en-US" dirty="0"/>
              <a:t>He has always had a strong affinity for combining technology with creativity and loves the interactivity of web and mobile apps. When not coding, he can be found fighting on </a:t>
            </a:r>
            <a:r>
              <a:rPr lang="en-US" dirty="0" err="1"/>
              <a:t>Starcraft</a:t>
            </a:r>
            <a:r>
              <a:rPr lang="en-US" dirty="0"/>
              <a:t> II / </a:t>
            </a:r>
            <a:r>
              <a:rPr lang="en-US" dirty="0" err="1"/>
              <a:t>WarCraft</a:t>
            </a:r>
            <a:r>
              <a:rPr lang="en-US" dirty="0"/>
              <a:t> III or on a sailboat on </a:t>
            </a:r>
            <a:r>
              <a:rPr lang="en-US" dirty="0" smtClean="0"/>
              <a:t>the French </a:t>
            </a:r>
            <a:r>
              <a:rPr lang="en-US" dirty="0"/>
              <a:t>Brittany border</a:t>
            </a:r>
            <a:r>
              <a:rPr lang="en-US" dirty="0" smtClean="0"/>
              <a:t>.</a:t>
            </a:r>
          </a:p>
          <a:p>
            <a:pPr marL="0" indent="0">
              <a:buNone/>
            </a:pPr>
            <a:r>
              <a:rPr lang="en-US" dirty="0"/>
              <a:t/>
            </a:r>
            <a:br>
              <a:rPr lang="en-US" dirty="0"/>
            </a:br>
            <a:r>
              <a:rPr lang="en-US" dirty="0" err="1"/>
              <a:t>linkedin</a:t>
            </a:r>
            <a:r>
              <a:rPr lang="en-US" dirty="0"/>
              <a:t>: </a:t>
            </a:r>
            <a:r>
              <a:rPr lang="en-US" u="sng" dirty="0">
                <a:hlinkClick r:id="rId4"/>
              </a:rPr>
              <a:t>https://</a:t>
            </a:r>
            <a:r>
              <a:rPr lang="en-US" u="sng" dirty="0" smtClean="0">
                <a:hlinkClick r:id="rId4"/>
              </a:rPr>
              <a:t>fr.linkedin.com/in/cyrillefauvel</a:t>
            </a:r>
            <a:r>
              <a:rPr lang="en-US" u="sng" dirty="0" smtClean="0"/>
              <a:t/>
            </a:r>
            <a:br>
              <a:rPr lang="en-US" u="sng" dirty="0" smtClean="0"/>
            </a:br>
            <a:r>
              <a:rPr lang="en-US" dirty="0" smtClean="0"/>
              <a:t>blog: </a:t>
            </a:r>
            <a:r>
              <a:rPr lang="en-US" dirty="0" smtClean="0">
                <a:hlinkClick r:id="rId5"/>
              </a:rPr>
              <a:t>http://around-the-corner.typepad.com/</a:t>
            </a:r>
            <a:r>
              <a:rPr lang="en-US" dirty="0" smtClean="0"/>
              <a:t> </a:t>
            </a:r>
            <a:br>
              <a:rPr lang="en-US" dirty="0" smtClean="0"/>
            </a:br>
            <a:r>
              <a:rPr lang="en-US" dirty="0" smtClean="0"/>
              <a:t>      </a:t>
            </a:r>
            <a:r>
              <a:rPr lang="en-US" dirty="0" smtClean="0">
                <a:hlinkClick r:id="rId6"/>
              </a:rPr>
              <a:t>@</a:t>
            </a:r>
            <a:r>
              <a:rPr lang="en-US" dirty="0" err="1">
                <a:hlinkClick r:id="rId6"/>
              </a:rPr>
              <a:t>FAUVELCyrille</a:t>
            </a:r>
            <a:endParaRPr lang="en-US" dirty="0"/>
          </a:p>
        </p:txBody>
      </p:sp>
      <p:pic>
        <p:nvPicPr>
          <p:cNvPr id="1030" name="Picture 6" descr="http://www.google.fr/url?source=imglanding&amp;ct=img&amp;q=https://lh3.ggpht.com/lSLM0xhCA1RZOwaQcjhlwmsvaIQYaP3c5qbDKCgLALhydrgExnaSKZdGa8S3YtRuVA=w300&amp;sa=X&amp;ved=0CAkQ8wdqFQoTCKSax4WckcYCFcPrFAodGoUAqw&amp;usg=AFQjCNGfT63Ki--RfW70Xb8IW55sNVUuy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5200" y="5386790"/>
            <a:ext cx="400050" cy="400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0159" y="6469591"/>
            <a:ext cx="4271682" cy="707886"/>
          </a:xfrm>
          <a:prstGeom prst="rect">
            <a:avLst/>
          </a:prstGeom>
          <a:noFill/>
        </p:spPr>
        <p:txBody>
          <a:bodyPr wrap="square" rtlCol="0">
            <a:spAutoFit/>
          </a:bodyPr>
          <a:lstStyle/>
          <a:p>
            <a:r>
              <a:rPr lang="en-US" sz="2000" dirty="0">
                <a:hlinkClick r:id="rId8"/>
              </a:rPr>
              <a:t>http://developer-autodesk.github.io/</a:t>
            </a:r>
            <a:r>
              <a:rPr lang="en-US" sz="2000" dirty="0"/>
              <a:t> </a:t>
            </a:r>
          </a:p>
          <a:p>
            <a:endParaRPr lang="en-US" sz="2000" dirty="0"/>
          </a:p>
        </p:txBody>
      </p:sp>
    </p:spTree>
    <p:extLst>
      <p:ext uri="{BB962C8B-B14F-4D97-AF65-F5344CB8AC3E}">
        <p14:creationId xmlns:p14="http://schemas.microsoft.com/office/powerpoint/2010/main" val="18808644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Node.js vs others</a:t>
            </a:r>
          </a:p>
          <a:p>
            <a:r>
              <a:rPr lang="en-US" dirty="0" smtClean="0"/>
              <a:t>Importance of non-blocking i/o and </a:t>
            </a:r>
            <a:r>
              <a:rPr lang="en-US" dirty="0" err="1" smtClean="0"/>
              <a:t>async</a:t>
            </a:r>
            <a:r>
              <a:rPr lang="en-US" dirty="0" smtClean="0"/>
              <a:t> programming</a:t>
            </a:r>
          </a:p>
          <a:p>
            <a:r>
              <a:rPr lang="en-US" dirty="0" smtClean="0"/>
              <a:t>Events vs Callbacks vs Promises vs co-Routines vs …</a:t>
            </a:r>
          </a:p>
          <a:p>
            <a:r>
              <a:rPr lang="en-US" dirty="0" smtClean="0"/>
              <a:t>Technologies / Modules available</a:t>
            </a:r>
          </a:p>
          <a:p>
            <a:endParaRPr lang="en-US" dirty="0"/>
          </a:p>
        </p:txBody>
      </p:sp>
    </p:spTree>
    <p:extLst>
      <p:ext uri="{BB962C8B-B14F-4D97-AF65-F5344CB8AC3E}">
        <p14:creationId xmlns:p14="http://schemas.microsoft.com/office/powerpoint/2010/main" val="35857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t>Why Node.js vs others</a:t>
            </a:r>
            <a:endParaRPr lang="en-US" sz="44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124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pic>
        <p:nvPicPr>
          <p:cNvPr id="4" name="Picture 3"/>
          <p:cNvPicPr>
            <a:picLocks noChangeAspect="1"/>
          </p:cNvPicPr>
          <p:nvPr/>
        </p:nvPicPr>
        <p:blipFill>
          <a:blip r:embed="rId3"/>
          <a:stretch>
            <a:fillRect/>
          </a:stretch>
        </p:blipFill>
        <p:spPr>
          <a:xfrm>
            <a:off x="1428750" y="1690688"/>
            <a:ext cx="9334500" cy="3810000"/>
          </a:xfrm>
          <a:prstGeom prst="rect">
            <a:avLst/>
          </a:prstGeom>
        </p:spPr>
      </p:pic>
    </p:spTree>
    <p:extLst>
      <p:ext uri="{BB962C8B-B14F-4D97-AF65-F5344CB8AC3E}">
        <p14:creationId xmlns:p14="http://schemas.microsoft.com/office/powerpoint/2010/main" val="119273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sp>
        <p:nvSpPr>
          <p:cNvPr id="3" name="Content Placeholder 2"/>
          <p:cNvSpPr>
            <a:spLocks noGrp="1"/>
          </p:cNvSpPr>
          <p:nvPr>
            <p:ph idx="1"/>
          </p:nvPr>
        </p:nvSpPr>
        <p:spPr>
          <a:xfrm>
            <a:off x="838200" y="1825625"/>
            <a:ext cx="3667125" cy="4351338"/>
          </a:xfrm>
        </p:spPr>
        <p:txBody>
          <a:bodyPr>
            <a:normAutofit fontScale="85000" lnSpcReduction="20000"/>
          </a:bodyPr>
          <a:lstStyle/>
          <a:p>
            <a:pPr fontAlgn="base"/>
            <a:r>
              <a:rPr lang="en-US" dirty="0"/>
              <a:t>Syntax</a:t>
            </a:r>
          </a:p>
          <a:p>
            <a:pPr fontAlgn="base"/>
            <a:r>
              <a:rPr lang="en-US" dirty="0"/>
              <a:t>Context switch</a:t>
            </a:r>
          </a:p>
          <a:p>
            <a:pPr fontAlgn="base"/>
            <a:r>
              <a:rPr lang="en-US" dirty="0"/>
              <a:t>Modules</a:t>
            </a:r>
          </a:p>
          <a:p>
            <a:pPr fontAlgn="base"/>
            <a:r>
              <a:rPr lang="en-US" dirty="0"/>
              <a:t>Ecosystem</a:t>
            </a:r>
          </a:p>
          <a:p>
            <a:pPr fontAlgn="base"/>
            <a:r>
              <a:rPr lang="en-US" dirty="0"/>
              <a:t>Frameworks</a:t>
            </a:r>
          </a:p>
          <a:p>
            <a:pPr fontAlgn="base"/>
            <a:r>
              <a:rPr lang="en-US" dirty="0"/>
              <a:t>Real-time apps</a:t>
            </a:r>
          </a:p>
          <a:p>
            <a:pPr fontAlgn="base"/>
            <a:r>
              <a:rPr lang="en-US" dirty="0"/>
              <a:t>Database apps</a:t>
            </a:r>
          </a:p>
          <a:p>
            <a:pPr fontAlgn="base"/>
            <a:r>
              <a:rPr lang="en-US" dirty="0" smtClean="0"/>
              <a:t>Web </a:t>
            </a:r>
            <a:r>
              <a:rPr lang="en-US" dirty="0"/>
              <a:t>servers</a:t>
            </a:r>
          </a:p>
          <a:p>
            <a:pPr fontAlgn="base"/>
            <a:r>
              <a:rPr lang="en-US" dirty="0"/>
              <a:t>Hosting</a:t>
            </a:r>
          </a:p>
          <a:p>
            <a:pPr fontAlgn="base"/>
            <a:r>
              <a:rPr lang="en-US" dirty="0"/>
              <a:t>Performance</a:t>
            </a:r>
          </a:p>
          <a:p>
            <a:endParaRPr lang="en-US" dirty="0"/>
          </a:p>
        </p:txBody>
      </p:sp>
      <p:sp>
        <p:nvSpPr>
          <p:cNvPr id="5" name="Content Placeholder 2"/>
          <p:cNvSpPr txBox="1">
            <a:spLocks/>
          </p:cNvSpPr>
          <p:nvPr/>
        </p:nvSpPr>
        <p:spPr>
          <a:xfrm>
            <a:off x="5144912" y="1825625"/>
            <a:ext cx="6742288" cy="4351338"/>
          </a:xfrm>
          <a:prstGeom prst="rect">
            <a:avLst/>
          </a:prstGeom>
        </p:spPr>
        <p:txBody>
          <a:bodyPr>
            <a:noAutofit/>
          </a:bodyPr>
          <a:lstStyle>
            <a:lvl1pPr marL="384521" indent="-384521" algn="l" defTabSz="609526" rtl="0" eaLnBrk="1" latinLnBrk="0" hangingPunct="1">
              <a:spcBef>
                <a:spcPts val="0"/>
              </a:spcBef>
              <a:buClr>
                <a:schemeClr val="accent4"/>
              </a:buClr>
              <a:buFont typeface="Wingdings" charset="2"/>
              <a:buChar char="§"/>
              <a:defRPr sz="3375" b="0" i="0" kern="1200" baseline="0">
                <a:solidFill>
                  <a:schemeClr val="tx1"/>
                </a:solidFill>
                <a:latin typeface="Arial" pitchFamily="34" charset="0"/>
                <a:ea typeface="+mn-ea"/>
                <a:cs typeface="Arial" pitchFamily="34" charset="0"/>
              </a:defRPr>
            </a:lvl1pPr>
            <a:lvl2pPr marL="990481" indent="-380954" algn="l" defTabSz="609526" rtl="0" eaLnBrk="1" latinLnBrk="0" hangingPunct="1">
              <a:spcBef>
                <a:spcPct val="20000"/>
              </a:spcBef>
              <a:buClr>
                <a:schemeClr val="accent4"/>
              </a:buClr>
              <a:buFont typeface="Wingdings" charset="2"/>
              <a:buChar char="§"/>
              <a:defRPr sz="2700" b="0" i="0" kern="1200">
                <a:solidFill>
                  <a:schemeClr val="tx1"/>
                </a:solidFill>
                <a:latin typeface="Arial" pitchFamily="34" charset="0"/>
                <a:ea typeface="+mn-ea"/>
                <a:cs typeface="Arial" pitchFamily="34" charset="0"/>
              </a:defRPr>
            </a:lvl2pPr>
            <a:lvl3pPr marL="1523816" indent="-304763" algn="l" defTabSz="609526" rtl="0" eaLnBrk="1" latinLnBrk="0" hangingPunct="1">
              <a:spcBef>
                <a:spcPct val="20000"/>
              </a:spcBef>
              <a:buClr>
                <a:schemeClr val="accent4"/>
              </a:buClr>
              <a:buFont typeface="Wingdings" charset="2"/>
              <a:buChar char="§"/>
              <a:defRPr sz="2400" b="0" i="0" kern="1200">
                <a:solidFill>
                  <a:schemeClr val="tx1"/>
                </a:solidFill>
                <a:latin typeface="Arial" pitchFamily="34" charset="0"/>
                <a:ea typeface="+mn-ea"/>
                <a:cs typeface="Arial" pitchFamily="34" charset="0"/>
              </a:defRPr>
            </a:lvl3pPr>
            <a:lvl4pPr marL="2133343" indent="-304763" algn="l" defTabSz="609526" rtl="0" eaLnBrk="1" latinLnBrk="0" hangingPunct="1">
              <a:spcBef>
                <a:spcPct val="20000"/>
              </a:spcBef>
              <a:buClr>
                <a:schemeClr val="accent4"/>
              </a:buClr>
              <a:buFont typeface="Wingdings" charset="2"/>
              <a:buChar char="§"/>
              <a:defRPr sz="2025" b="0" i="0" kern="1200">
                <a:solidFill>
                  <a:schemeClr val="tx1"/>
                </a:solidFill>
                <a:latin typeface="Arial" pitchFamily="34" charset="0"/>
                <a:ea typeface="+mn-ea"/>
                <a:cs typeface="Arial" pitchFamily="34" charset="0"/>
              </a:defRPr>
            </a:lvl4pPr>
            <a:lvl5pPr marL="2742869" indent="-304763" algn="l" defTabSz="609526" rtl="0" eaLnBrk="1" latinLnBrk="0" hangingPunct="1">
              <a:spcBef>
                <a:spcPct val="20000"/>
              </a:spcBef>
              <a:buClr>
                <a:schemeClr val="accent4"/>
              </a:buClr>
              <a:buFont typeface="Wingdings" charset="2"/>
              <a:buChar char="§"/>
              <a:defRPr sz="1800" b="0" i="0" kern="1200">
                <a:solidFill>
                  <a:schemeClr val="tx1"/>
                </a:solidFill>
                <a:latin typeface="Arial" pitchFamily="34" charset="0"/>
                <a:ea typeface="+mn-ea"/>
                <a:cs typeface="Arial" pitchFamily="34" charset="0"/>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a:lstStyle>
          <a:p>
            <a:pPr fontAlgn="base"/>
            <a:r>
              <a:rPr lang="en-US" sz="2800" dirty="0"/>
              <a:t>C like syntax for both </a:t>
            </a:r>
            <a:r>
              <a:rPr lang="en-US" sz="2800" dirty="0" err="1"/>
              <a:t>javascript</a:t>
            </a:r>
            <a:r>
              <a:rPr lang="en-US" sz="2800" dirty="0"/>
              <a:t> &amp; PHP</a:t>
            </a:r>
          </a:p>
          <a:p>
            <a:pPr fontAlgn="base"/>
            <a:r>
              <a:rPr lang="en-US" sz="2800" dirty="0"/>
              <a:t>Node is </a:t>
            </a:r>
            <a:r>
              <a:rPr lang="en-US" sz="2800" dirty="0" err="1"/>
              <a:t>javascript</a:t>
            </a:r>
            <a:r>
              <a:rPr lang="en-US" sz="2800" dirty="0"/>
              <a:t> only</a:t>
            </a:r>
          </a:p>
          <a:p>
            <a:pPr fontAlgn="base"/>
            <a:r>
              <a:rPr lang="en-US" sz="2800" dirty="0"/>
              <a:t>Robust </a:t>
            </a:r>
            <a:r>
              <a:rPr lang="en-US" sz="2800" dirty="0" err="1"/>
              <a:t>npm</a:t>
            </a:r>
            <a:r>
              <a:rPr lang="en-US" sz="2800" dirty="0"/>
              <a:t> vs Composer for PHP</a:t>
            </a:r>
          </a:p>
          <a:p>
            <a:pPr fontAlgn="base"/>
            <a:r>
              <a:rPr lang="en-US" sz="2800" dirty="0"/>
              <a:t>Node is still young but growing fast</a:t>
            </a:r>
          </a:p>
          <a:p>
            <a:pPr fontAlgn="base"/>
            <a:r>
              <a:rPr lang="en-US" sz="2800" dirty="0"/>
              <a:t>equal</a:t>
            </a:r>
          </a:p>
          <a:p>
            <a:pPr fontAlgn="base"/>
            <a:r>
              <a:rPr lang="en-US" sz="2800" dirty="0"/>
              <a:t>Node + socket.io</a:t>
            </a:r>
          </a:p>
          <a:p>
            <a:pPr fontAlgn="base"/>
            <a:r>
              <a:rPr lang="en-US" sz="2800" dirty="0"/>
              <a:t>SQL vs </a:t>
            </a:r>
            <a:r>
              <a:rPr lang="en-US" sz="2800" dirty="0" err="1"/>
              <a:t>noSQL</a:t>
            </a:r>
            <a:r>
              <a:rPr lang="en-US" sz="2800" dirty="0"/>
              <a:t> debate</a:t>
            </a:r>
          </a:p>
          <a:p>
            <a:pPr fontAlgn="base"/>
            <a:r>
              <a:rPr lang="en-US" sz="2800" dirty="0"/>
              <a:t>PHP, Python need Apache for example</a:t>
            </a:r>
          </a:p>
          <a:p>
            <a:pPr fontAlgn="base"/>
            <a:r>
              <a:rPr lang="en-US" sz="2800" dirty="0"/>
              <a:t>PaaS – several solutions around</a:t>
            </a:r>
          </a:p>
          <a:p>
            <a:pPr fontAlgn="base"/>
            <a:r>
              <a:rPr lang="en-US" sz="2800" dirty="0"/>
              <a:t>Google Chrome V8 engine technology</a:t>
            </a:r>
          </a:p>
        </p:txBody>
      </p:sp>
    </p:spTree>
    <p:extLst>
      <p:ext uri="{BB962C8B-B14F-4D97-AF65-F5344CB8AC3E}">
        <p14:creationId xmlns:p14="http://schemas.microsoft.com/office/powerpoint/2010/main" val="212285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framework</a:t>
            </a:r>
            <a:endParaRPr lang="en-US" dirty="0"/>
          </a:p>
        </p:txBody>
      </p:sp>
      <p:pic>
        <p:nvPicPr>
          <p:cNvPr id="6" name="Picture 5"/>
          <p:cNvPicPr>
            <a:picLocks noChangeAspect="1"/>
          </p:cNvPicPr>
          <p:nvPr/>
        </p:nvPicPr>
        <p:blipFill>
          <a:blip r:embed="rId3"/>
          <a:stretch>
            <a:fillRect/>
          </a:stretch>
        </p:blipFill>
        <p:spPr>
          <a:xfrm>
            <a:off x="2927039" y="1690688"/>
            <a:ext cx="6337922" cy="4535612"/>
          </a:xfrm>
          <a:prstGeom prst="rect">
            <a:avLst/>
          </a:prstGeom>
        </p:spPr>
      </p:pic>
    </p:spTree>
    <p:extLst>
      <p:ext uri="{BB962C8B-B14F-4D97-AF65-F5344CB8AC3E}">
        <p14:creationId xmlns:p14="http://schemas.microsoft.com/office/powerpoint/2010/main" val="352832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U 2014 Presentation Template Additional Slides">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vCon5 NYC15 PPT-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SD5500 - Autodesk Cloud and Mobile API and Technologies - Meet the Experts</Template>
  <TotalTime>3768</TotalTime>
  <Words>1712</Words>
  <Application>Microsoft Office PowerPoint</Application>
  <PresentationFormat>Widescreen</PresentationFormat>
  <Paragraphs>362</Paragraphs>
  <Slides>38</Slides>
  <Notes>24</Notes>
  <HiddenSlides>2</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38</vt:i4>
      </vt:variant>
    </vt:vector>
  </HeadingPairs>
  <TitlesOfParts>
    <vt:vector size="48" baseType="lpstr">
      <vt:lpstr>ＭＳ Ｐゴシック</vt:lpstr>
      <vt:lpstr>Arial</vt:lpstr>
      <vt:lpstr>Calibri</vt:lpstr>
      <vt:lpstr>Courier New</vt:lpstr>
      <vt:lpstr>Frutiger Next LT W1G</vt:lpstr>
      <vt:lpstr>Wingdings</vt:lpstr>
      <vt:lpstr>AU 2014 Presentation Template Additional Slides</vt:lpstr>
      <vt:lpstr>Custom Design</vt:lpstr>
      <vt:lpstr>DevCon5 NYC15 PPT-2</vt:lpstr>
      <vt:lpstr>Office Theme</vt:lpstr>
      <vt:lpstr>PowerPoint Presentation</vt:lpstr>
      <vt:lpstr>PowerPoint Presentation</vt:lpstr>
      <vt:lpstr>Summary</vt:lpstr>
      <vt:lpstr>PowerPoint Presentation</vt:lpstr>
      <vt:lpstr>Agenda</vt:lpstr>
      <vt:lpstr>Why Node.js vs others</vt:lpstr>
      <vt:lpstr>Node.js vs Apache+PHP (or others)</vt:lpstr>
      <vt:lpstr>Node.js vs Apache+PHP (or others)</vt:lpstr>
      <vt:lpstr>Node.js framework</vt:lpstr>
      <vt:lpstr>View &amp; Data API sample</vt:lpstr>
      <vt:lpstr>Non-blocking i/o and  async programming</vt:lpstr>
      <vt:lpstr>Non blocking i/o</vt:lpstr>
      <vt:lpstr>One thread, really?</vt:lpstr>
      <vt:lpstr>The event loop</vt:lpstr>
      <vt:lpstr>Demo</vt:lpstr>
      <vt:lpstr>Events vs  Callbacks  vs Promises vs Generators vs …</vt:lpstr>
      <vt:lpstr>Be careful with</vt:lpstr>
      <vt:lpstr>What’s wrong with callbacks?</vt:lpstr>
      <vt:lpstr>Callback hell</vt:lpstr>
      <vt:lpstr>Callback hell</vt:lpstr>
      <vt:lpstr>Real Example</vt:lpstr>
      <vt:lpstr>Real Example</vt:lpstr>
      <vt:lpstr>The async.js library</vt:lpstr>
      <vt:lpstr>Modularize</vt:lpstr>
      <vt:lpstr>Promises</vt:lpstr>
      <vt:lpstr>Promises: Back to thinking about functions and values</vt:lpstr>
      <vt:lpstr>Promise: async value</vt:lpstr>
      <vt:lpstr>The (ES6) promise ops</vt:lpstr>
      <vt:lpstr>Always return a promise</vt:lpstr>
      <vt:lpstr>Promises</vt:lpstr>
      <vt:lpstr>Modularize</vt:lpstr>
      <vt:lpstr>Generators - ES6 feature</vt:lpstr>
      <vt:lpstr>Node.js support</vt:lpstr>
      <vt:lpstr>ES7</vt:lpstr>
      <vt:lpstr>Async / await</vt:lpstr>
      <vt:lpstr>Go</vt:lpstr>
      <vt:lpstr>Others</vt:lpstr>
      <vt:lpstr>Q&amp;A</vt:lpstr>
    </vt:vector>
  </TitlesOfParts>
  <Company>Autodesk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Cyrille</dc:creator>
  <cp:lastModifiedBy>marie-ange Fauvel</cp:lastModifiedBy>
  <cp:revision>81</cp:revision>
  <dcterms:created xsi:type="dcterms:W3CDTF">2015-06-15T06:49:57Z</dcterms:created>
  <dcterms:modified xsi:type="dcterms:W3CDTF">2015-07-20T13:46:42Z</dcterms:modified>
</cp:coreProperties>
</file>